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webextensions/webextension2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7" r:id="rId2"/>
    <p:sldId id="258" r:id="rId3"/>
    <p:sldId id="270" r:id="rId4"/>
    <p:sldId id="271" r:id="rId5"/>
    <p:sldId id="268" r:id="rId6"/>
    <p:sldId id="272" r:id="rId7"/>
    <p:sldId id="275" r:id="rId8"/>
    <p:sldId id="260" r:id="rId9"/>
    <p:sldId id="262" r:id="rId10"/>
    <p:sldId id="274" r:id="rId11"/>
    <p:sldId id="263" r:id="rId12"/>
    <p:sldId id="276" r:id="rId13"/>
    <p:sldId id="265" r:id="rId14"/>
    <p:sldId id="267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79060" autoAdjust="0"/>
  </p:normalViewPr>
  <p:slideViewPr>
    <p:cSldViewPr snapToGrid="0">
      <p:cViewPr>
        <p:scale>
          <a:sx n="57" d="100"/>
          <a:sy n="57" d="100"/>
        </p:scale>
        <p:origin x="1016" y="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44B7F2-46BB-4D64-BB6C-C74E8BD9050F}" type="datetimeFigureOut">
              <a:rPr lang="en-IN" smtClean="0"/>
              <a:t>08-01-2026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F3D3FF-85A7-4A0B-90BE-EEDBF2721EB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320321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“Good morning respected faculty and my fellow classmates.”</a:t>
            </a:r>
            <a:endParaRPr lang="en-US" dirty="0"/>
          </a:p>
          <a:p>
            <a:r>
              <a:rPr lang="en-US" b="1" dirty="0"/>
              <a:t>“Today, I am going to present our minor project titled</a:t>
            </a:r>
            <a:br>
              <a:rPr lang="en-US" b="1" dirty="0"/>
            </a:br>
            <a:r>
              <a:rPr lang="en-US" b="1" dirty="0"/>
              <a:t>‘Multimodal Voice-Based Emotion and Stress Detection Using Deep Learning for Mental Health Monitoring.’”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C77C85-FE54-124B-95E6-F9A0F1627C0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6909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“In this presentation, I will briefly cover the motivation behind the project, the problem statement, methodology, results, and the scope of the work.”</a:t>
            </a:r>
          </a:p>
          <a:p>
            <a:r>
              <a:rPr lang="en-US"/>
              <a:t>Let me begin with a brief introduction to the topic.”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3D3FF-85A7-4A0B-90BE-EEDBF2721EBD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105680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1" dirty="0"/>
              <a:t>“Good morning everyone. I’ll begin with a brief introduction to our project.”</a:t>
            </a:r>
            <a:endParaRPr lang="en-US" dirty="0"/>
          </a:p>
          <a:p>
            <a:r>
              <a:rPr lang="en-US" dirty="0"/>
              <a:t>Mental health issues such as </a:t>
            </a:r>
            <a:r>
              <a:rPr lang="en-US" b="1" dirty="0"/>
              <a:t>stress, anxiety, and depression</a:t>
            </a:r>
            <a:r>
              <a:rPr lang="en-US" dirty="0"/>
              <a:t> are becoming increasingly common in modern society.</a:t>
            </a:r>
          </a:p>
          <a:p>
            <a:r>
              <a:rPr lang="en-US" b="1" dirty="0"/>
              <a:t>Early detection</a:t>
            </a:r>
            <a:r>
              <a:rPr lang="en-US" dirty="0"/>
              <a:t> of emotional and stress-related conditions is important for effective mental health monitoring and timely intervention.</a:t>
            </a:r>
          </a:p>
          <a:p>
            <a:r>
              <a:rPr lang="en-US" b="1" dirty="0"/>
              <a:t>Human speech</a:t>
            </a:r>
            <a:r>
              <a:rPr lang="en-US" dirty="0"/>
              <a:t> is a rich source of emotional information—features like </a:t>
            </a:r>
            <a:r>
              <a:rPr lang="en-US" b="1" dirty="0"/>
              <a:t>pitch, tone, intensity, and speaking rate</a:t>
            </a:r>
            <a:r>
              <a:rPr lang="en-US" dirty="0"/>
              <a:t> change with emotional states.</a:t>
            </a:r>
          </a:p>
          <a:p>
            <a:r>
              <a:rPr lang="en-US" dirty="0"/>
              <a:t>Traditional systems relied on </a:t>
            </a:r>
            <a:r>
              <a:rPr lang="en-US" b="1" dirty="0"/>
              <a:t>handcrafted features like MFCCs</a:t>
            </a:r>
            <a:r>
              <a:rPr lang="en-US" dirty="0"/>
              <a:t>, which often fail to generalize across different speakers and environments.</a:t>
            </a:r>
          </a:p>
          <a:p>
            <a:r>
              <a:rPr lang="en-US" dirty="0"/>
              <a:t>Recent advances in </a:t>
            </a:r>
            <a:r>
              <a:rPr lang="en-US" b="1" dirty="0"/>
              <a:t>deep learning</a:t>
            </a:r>
            <a:r>
              <a:rPr lang="en-US" dirty="0"/>
              <a:t>, especially </a:t>
            </a:r>
            <a:r>
              <a:rPr lang="en-US" b="1" dirty="0"/>
              <a:t>self-supervised models like Wav2Vec2</a:t>
            </a:r>
            <a:r>
              <a:rPr lang="en-US" dirty="0"/>
              <a:t>, allow us to learn meaningful speech representations directly from raw audio.</a:t>
            </a:r>
          </a:p>
          <a:p>
            <a:r>
              <a:rPr lang="en-US" dirty="0"/>
              <a:t>Based on this motivation, our project proposes a </a:t>
            </a:r>
            <a:r>
              <a:rPr lang="en-US" b="1" dirty="0"/>
              <a:t>deep learning-based system</a:t>
            </a:r>
            <a:r>
              <a:rPr lang="en-US" dirty="0"/>
              <a:t> to detect </a:t>
            </a:r>
            <a:r>
              <a:rPr lang="en-US" b="1" dirty="0"/>
              <a:t>emotion and stress from speech signals</a:t>
            </a:r>
            <a:r>
              <a:rPr lang="en-US" dirty="0"/>
              <a:t>.</a:t>
            </a:r>
          </a:p>
          <a:p>
            <a:r>
              <a:rPr lang="en-US" i="1" dirty="0"/>
              <a:t>“This forms the foundation and motivation for our work.”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3D3FF-85A7-4A0B-90BE-EEDBF2721EBD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389981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Existing speech-based systems rely on </a:t>
            </a:r>
            <a:r>
              <a:rPr lang="en-US" b="1" dirty="0"/>
              <a:t>handcrafted acoustic features like MFCCs</a:t>
            </a:r>
            <a:r>
              <a:rPr lang="en-US" dirty="0"/>
              <a:t>, which do not generalize well across different speakers and environments.</a:t>
            </a:r>
          </a:p>
          <a:p>
            <a:r>
              <a:rPr lang="en-US" dirty="0"/>
              <a:t>As a result, there is a need for a </a:t>
            </a:r>
            <a:r>
              <a:rPr lang="en-US" b="1" dirty="0"/>
              <a:t>robust and automated deep learning approach</a:t>
            </a:r>
            <a:r>
              <a:rPr lang="en-US" dirty="0"/>
              <a:t>.</a:t>
            </a:r>
          </a:p>
          <a:p>
            <a:r>
              <a:rPr lang="en-US" dirty="0"/>
              <a:t>The challenge is to accurately detect </a:t>
            </a:r>
            <a:r>
              <a:rPr lang="en-US" b="1" dirty="0"/>
              <a:t>emotion and stress from speech signals</a:t>
            </a:r>
            <a:r>
              <a:rPr lang="en-US" dirty="0"/>
              <a:t> in real-world conditions.</a:t>
            </a:r>
          </a:p>
          <a:p>
            <a:r>
              <a:rPr lang="en-US" i="1" dirty="0"/>
              <a:t>“This gap motivates the proposed deep learning-based solution.”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3D3FF-85A7-4A0B-90BE-EEDBF2721EBD}" type="slidenum">
              <a:rPr lang="en-IN" smtClean="0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791545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Previous research in speech emotion recognition mainly used </a:t>
            </a:r>
            <a:r>
              <a:rPr lang="en-US" b="1" dirty="0"/>
              <a:t>handcrafted features like MFCCs</a:t>
            </a:r>
            <a:r>
              <a:rPr lang="en-US" dirty="0"/>
              <a:t> with machine learning models, but these methods showed </a:t>
            </a:r>
            <a:r>
              <a:rPr lang="en-US" b="1" dirty="0"/>
              <a:t>poor generalization</a:t>
            </a:r>
            <a:r>
              <a:rPr lang="en-US" dirty="0"/>
              <a:t> across speakers and environments.</a:t>
            </a:r>
          </a:p>
          <a:p>
            <a:r>
              <a:rPr lang="en-US" dirty="0"/>
              <a:t>With deep learning, models such as </a:t>
            </a:r>
            <a:r>
              <a:rPr lang="en-US" b="1" dirty="0"/>
              <a:t>CNNs and LSTMs</a:t>
            </a:r>
            <a:r>
              <a:rPr lang="en-US" dirty="0"/>
              <a:t> improved emotion recognition, but most of them still depended on handcrafted features and focused </a:t>
            </a:r>
            <a:r>
              <a:rPr lang="en-US" b="1" dirty="0"/>
              <a:t>only on emotion classification</a:t>
            </a:r>
            <a:r>
              <a:rPr lang="en-US" dirty="0"/>
              <a:t>.</a:t>
            </a:r>
          </a:p>
          <a:p>
            <a:r>
              <a:rPr lang="en-US" dirty="0"/>
              <a:t>Recent studies introduced </a:t>
            </a:r>
            <a:r>
              <a:rPr lang="en-US" b="1" dirty="0"/>
              <a:t>self-supervised models like Wav2Vec2</a:t>
            </a:r>
            <a:r>
              <a:rPr lang="en-US" dirty="0"/>
              <a:t>, which learn directly from raw speech and provide better robustness. However, most existing works </a:t>
            </a:r>
            <a:r>
              <a:rPr lang="en-US" b="1" dirty="0"/>
              <a:t>do not address stress prediction</a:t>
            </a:r>
            <a:r>
              <a:rPr lang="en-US" dirty="0"/>
              <a:t>, and very few use </a:t>
            </a:r>
            <a:r>
              <a:rPr lang="en-US" b="1" dirty="0"/>
              <a:t>multi-task learning</a:t>
            </a:r>
            <a:r>
              <a:rPr lang="en-US" dirty="0"/>
              <a:t>.</a:t>
            </a:r>
          </a:p>
          <a:p>
            <a:r>
              <a:rPr lang="en-US" dirty="0"/>
              <a:t>👉 </a:t>
            </a:r>
            <a:r>
              <a:rPr lang="en-US" b="1" dirty="0"/>
              <a:t>Our work differs</a:t>
            </a:r>
            <a:r>
              <a:rPr lang="en-US" dirty="0"/>
              <a:t> by combining </a:t>
            </a:r>
            <a:r>
              <a:rPr lang="en-US" b="1" dirty="0"/>
              <a:t>Wav2Vec2 with </a:t>
            </a:r>
            <a:r>
              <a:rPr lang="en-US" b="1" dirty="0" err="1"/>
              <a:t>BiLSTM</a:t>
            </a:r>
            <a:r>
              <a:rPr lang="en-US" dirty="0"/>
              <a:t> and implementing a </a:t>
            </a:r>
            <a:r>
              <a:rPr lang="en-US" b="1" dirty="0"/>
              <a:t>multi-task framework</a:t>
            </a:r>
            <a:r>
              <a:rPr lang="en-US" dirty="0"/>
              <a:t> that performs </a:t>
            </a:r>
            <a:r>
              <a:rPr lang="en-US" b="1" dirty="0"/>
              <a:t>emotion classification and continuous stress regression together</a:t>
            </a:r>
            <a:r>
              <a:rPr lang="en-US" dirty="0"/>
              <a:t>, trained on </a:t>
            </a:r>
            <a:r>
              <a:rPr lang="en-US" b="1" dirty="0"/>
              <a:t>multiple datasets</a:t>
            </a:r>
            <a:r>
              <a:rPr lang="en-US" dirty="0"/>
              <a:t> for better generalization.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3D3FF-85A7-4A0B-90BE-EEDBF2721EBD}" type="slidenum">
              <a:rPr lang="en-IN" smtClean="0"/>
              <a:t>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240988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start with </a:t>
            </a:r>
            <a:r>
              <a:rPr lang="en-US" b="1" dirty="0"/>
              <a:t>raw speech input</a:t>
            </a:r>
            <a:r>
              <a:rPr lang="en-US" dirty="0"/>
              <a:t>, which is taken as an audio waveform.</a:t>
            </a:r>
          </a:p>
          <a:p>
            <a:r>
              <a:rPr lang="en-US" dirty="0"/>
              <a:t>The audio is </a:t>
            </a:r>
            <a:r>
              <a:rPr lang="en-US" b="1" dirty="0"/>
              <a:t>preprocessed</a:t>
            </a:r>
            <a:r>
              <a:rPr lang="en-US" dirty="0"/>
              <a:t> by resampling it to </a:t>
            </a:r>
            <a:r>
              <a:rPr lang="en-US" b="1" dirty="0"/>
              <a:t>16 kHz</a:t>
            </a:r>
            <a:r>
              <a:rPr lang="en-US" dirty="0"/>
              <a:t> and applying normalization to ensure consistency.</a:t>
            </a:r>
          </a:p>
          <a:p>
            <a:r>
              <a:rPr lang="en-US" dirty="0"/>
              <a:t>Next, we use a </a:t>
            </a:r>
            <a:r>
              <a:rPr lang="en-US" b="1" dirty="0"/>
              <a:t>pretrained self-supervised Wav2Vec2 model</a:t>
            </a:r>
            <a:r>
              <a:rPr lang="en-US" dirty="0"/>
              <a:t> to extract high-level speech features directly from raw audio.</a:t>
            </a:r>
            <a:br>
              <a:rPr lang="en-US" dirty="0"/>
            </a:br>
            <a:r>
              <a:rPr lang="en-US" dirty="0"/>
              <a:t>The pretrained layers are </a:t>
            </a:r>
            <a:r>
              <a:rPr lang="en-US" b="1" dirty="0"/>
              <a:t>frozen</a:t>
            </a:r>
            <a:r>
              <a:rPr lang="en-US" dirty="0"/>
              <a:t> to avoid overfitting.</a:t>
            </a:r>
          </a:p>
          <a:p>
            <a:r>
              <a:rPr lang="en-US" dirty="0"/>
              <a:t>These features are passed to a </a:t>
            </a:r>
            <a:r>
              <a:rPr lang="en-US" b="1" dirty="0"/>
              <a:t>Bi-directional LSTM</a:t>
            </a:r>
            <a:r>
              <a:rPr lang="en-US" dirty="0"/>
              <a:t>, which captures temporal dependencies in both forward and backward directions.</a:t>
            </a:r>
          </a:p>
          <a:p>
            <a:r>
              <a:rPr lang="en-US" dirty="0"/>
              <a:t>Finally, we use a </a:t>
            </a:r>
            <a:r>
              <a:rPr lang="en-US" b="1" dirty="0"/>
              <a:t>multi-task learning framework</a:t>
            </a:r>
            <a:r>
              <a:rPr lang="en-US" dirty="0"/>
              <a:t> with two outputs:</a:t>
            </a:r>
          </a:p>
          <a:p>
            <a:pPr lvl="1"/>
            <a:r>
              <a:rPr lang="en-US" b="1" dirty="0"/>
              <a:t>Emotion classification</a:t>
            </a:r>
            <a:r>
              <a:rPr lang="en-US" dirty="0"/>
              <a:t> into five classes</a:t>
            </a:r>
          </a:p>
          <a:p>
            <a:pPr lvl="1"/>
            <a:r>
              <a:rPr lang="en-US" b="1" dirty="0"/>
              <a:t>Stress regression</a:t>
            </a:r>
            <a:r>
              <a:rPr lang="en-US" dirty="0"/>
              <a:t> to predict continuous stress values</a:t>
            </a:r>
          </a:p>
          <a:p>
            <a:r>
              <a:rPr lang="en-US" dirty="0"/>
              <a:t>The model is trained using </a:t>
            </a:r>
            <a:r>
              <a:rPr lang="en-US" b="1" dirty="0"/>
              <a:t>cross-entropy loss</a:t>
            </a:r>
            <a:r>
              <a:rPr lang="en-US" dirty="0"/>
              <a:t> for emotion and </a:t>
            </a:r>
            <a:r>
              <a:rPr lang="en-US" b="1" dirty="0"/>
              <a:t>mean squared error</a:t>
            </a:r>
            <a:r>
              <a:rPr lang="en-US" dirty="0"/>
              <a:t> for stress prediction.</a:t>
            </a:r>
          </a:p>
          <a:p>
            <a:r>
              <a:rPr lang="en-US" i="1" dirty="0"/>
              <a:t>“This end-to-end pipeline allows robust emotion and stress detection from speech without using handcrafted features.”</a:t>
            </a:r>
          </a:p>
          <a:p>
            <a:endParaRPr lang="en-US" i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This approach combines self-supervised learning with temporal modeling and multi-task learning to improve generalization and robustness.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3D3FF-85A7-4A0B-90BE-EEDBF2721EBD}" type="slidenum">
              <a:rPr lang="en-IN" smtClean="0"/>
              <a:t>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605246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/>
              <a:t>confusion matrix shows high values along the diagonal</a:t>
            </a:r>
            <a:r>
              <a:rPr lang="en-US" dirty="0"/>
              <a:t>, which indicates </a:t>
            </a:r>
            <a:r>
              <a:rPr lang="en-US" b="1" dirty="0"/>
              <a:t>accurate emotion classification</a:t>
            </a:r>
            <a:r>
              <a:rPr lang="en-US" dirty="0"/>
              <a:t> across all classes.</a:t>
            </a:r>
          </a:p>
          <a:p>
            <a:r>
              <a:rPr lang="en-US" b="1" dirty="0"/>
              <a:t>Angry and Neutral emotions</a:t>
            </a:r>
            <a:r>
              <a:rPr lang="en-US" dirty="0"/>
              <a:t> have the highest correct predictions, showing strong model confidence for these emotions.</a:t>
            </a:r>
          </a:p>
          <a:p>
            <a:r>
              <a:rPr lang="en-US" dirty="0"/>
              <a:t>We observe </a:t>
            </a:r>
            <a:r>
              <a:rPr lang="en-US" b="1" dirty="0"/>
              <a:t>minor confusion between similar emotions</a:t>
            </a:r>
            <a:r>
              <a:rPr lang="en-US" dirty="0"/>
              <a:t>, such as Neutral–Happy and Sad–Fear, which is expected due to overlapping speech characteristics.</a:t>
            </a:r>
          </a:p>
          <a:p>
            <a:r>
              <a:rPr lang="en-US" b="1" dirty="0"/>
              <a:t>High-arousal emotions</a:t>
            </a:r>
            <a:r>
              <a:rPr lang="en-US" dirty="0"/>
              <a:t>, like Angry and Fear, are classified more accurately compared to low-arousal emotions.</a:t>
            </a:r>
          </a:p>
          <a:p>
            <a:r>
              <a:rPr lang="en-US" dirty="0"/>
              <a:t>There is </a:t>
            </a:r>
            <a:r>
              <a:rPr lang="en-US" b="1" dirty="0"/>
              <a:t>no major class imbalance or prediction bias</a:t>
            </a:r>
            <a:r>
              <a:rPr lang="en-US" dirty="0"/>
              <a:t>, indicating balanced learning across emotion classes.</a:t>
            </a:r>
          </a:p>
          <a:p>
            <a:r>
              <a:rPr lang="en-US" dirty="0"/>
              <a:t>Overall, the results confirm that the proposed model is </a:t>
            </a:r>
            <a:r>
              <a:rPr lang="en-US" b="1" dirty="0"/>
              <a:t>robust, stable, and reliable</a:t>
            </a:r>
            <a:r>
              <a:rPr lang="en-US" dirty="0"/>
              <a:t> for emotion and stress detection from speech.</a:t>
            </a:r>
          </a:p>
          <a:p>
            <a:r>
              <a:rPr lang="en-US" i="1" dirty="0"/>
              <a:t>“These results validate the effectiveness of our Wav2Vec2–</a:t>
            </a:r>
            <a:r>
              <a:rPr lang="en-US" i="1" dirty="0" err="1"/>
              <a:t>BiLSTM</a:t>
            </a:r>
            <a:r>
              <a:rPr lang="en-US" i="1" dirty="0"/>
              <a:t> multi-task framework.”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3D3FF-85A7-4A0B-90BE-EEDBF2721EBD}" type="slidenum">
              <a:rPr lang="en-IN" smtClean="0"/>
              <a:t>10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586578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project focuses on </a:t>
            </a:r>
            <a:r>
              <a:rPr lang="en-US" b="1" dirty="0"/>
              <a:t>speech-based emotion classification</a:t>
            </a:r>
            <a:r>
              <a:rPr lang="en-US" dirty="0"/>
              <a:t> into five classes: Neutral, Happy, Sad, Angry, and Fear.</a:t>
            </a:r>
          </a:p>
          <a:p>
            <a:r>
              <a:rPr lang="en-US" dirty="0"/>
              <a:t>It also includes </a:t>
            </a:r>
            <a:r>
              <a:rPr lang="en-US" b="1" dirty="0"/>
              <a:t>continuous stress regression</a:t>
            </a:r>
            <a:r>
              <a:rPr lang="en-US" dirty="0"/>
              <a:t>, where stress levels are estimated from emotional arousal.</a:t>
            </a:r>
          </a:p>
          <a:p>
            <a:r>
              <a:rPr lang="en-US" dirty="0"/>
              <a:t>The model is trained and evaluated on </a:t>
            </a:r>
            <a:r>
              <a:rPr lang="en-US" b="1" dirty="0"/>
              <a:t>multiple datasets</a:t>
            </a:r>
            <a:r>
              <a:rPr lang="en-US" dirty="0"/>
              <a:t>—RAVDESS, TESS, and SAVEE—to ensure </a:t>
            </a:r>
            <a:r>
              <a:rPr lang="en-US" b="1" dirty="0"/>
              <a:t>better generalization</a:t>
            </a:r>
            <a:r>
              <a:rPr lang="en-US" dirty="0"/>
              <a:t> across speakers and environments.</a:t>
            </a:r>
          </a:p>
          <a:p>
            <a:r>
              <a:rPr lang="en-US" dirty="0"/>
              <a:t>The system is designed as an </a:t>
            </a:r>
            <a:r>
              <a:rPr lang="en-US" b="1" dirty="0"/>
              <a:t>end-to-end deep learning pipeline</a:t>
            </a:r>
            <a:r>
              <a:rPr lang="en-US" dirty="0"/>
              <a:t> using raw speech input without handcrafted features.</a:t>
            </a:r>
          </a:p>
          <a:p>
            <a:r>
              <a:rPr lang="en-US" dirty="0"/>
              <a:t>The scope also includes making the model </a:t>
            </a:r>
            <a:r>
              <a:rPr lang="en-US" b="1" dirty="0"/>
              <a:t>deployment-ready</a:t>
            </a:r>
            <a:r>
              <a:rPr lang="en-US" dirty="0"/>
              <a:t> for mental health monitoring applications.</a:t>
            </a:r>
          </a:p>
          <a:p>
            <a:r>
              <a:rPr lang="en-US" i="1" dirty="0"/>
              <a:t>“Overall, the project scope covers both research and practical deployment aspects.”</a:t>
            </a:r>
            <a:endParaRPr lang="en-US" dirty="0"/>
          </a:p>
          <a:p>
            <a:endParaRPr lang="en-US" dirty="0"/>
          </a:p>
          <a:p>
            <a:r>
              <a:rPr lang="en-US" dirty="0"/>
              <a:t>If asked </a:t>
            </a:r>
            <a:r>
              <a:rPr lang="en-US" b="1" dirty="0"/>
              <a:t>“What is not included in your scope?”</a:t>
            </a:r>
            <a:r>
              <a:rPr lang="en-US" dirty="0"/>
              <a:t>, say:</a:t>
            </a:r>
          </a:p>
          <a:p>
            <a:r>
              <a:rPr lang="en-US" i="1" dirty="0"/>
              <a:t>“Clinical diagnosis and real-time multimodal sensing are outside the current scope.”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3D3FF-85A7-4A0B-90BE-EEDBF2721EBD}" type="slidenum">
              <a:rPr lang="en-IN" smtClean="0"/>
              <a:t>11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792686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995C8-F60E-DD19-A309-3C06318026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531061-9E32-9B9A-90C9-544CE0074D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905EDA-0236-2320-B4EA-2FC96382AE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C9610-FBD0-449E-BC6E-2BB47EFBDBE5}" type="datetimeFigureOut">
              <a:rPr lang="en-IN" smtClean="0"/>
              <a:t>08-01-2026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E566A2-FBCD-A982-CB68-DF0FEE6688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8891EA-2787-9BD1-98E5-0B6FE6816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6A2E4-E46A-46EC-90F7-8A073709E88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541884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CB3AB2-8FD9-9FD5-7D37-E7854AE8A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88F146B-AD40-92D9-25C4-C995733CCD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C27FB5-C900-BD3B-2732-7330BBFDE0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C9610-FBD0-449E-BC6E-2BB47EFBDBE5}" type="datetimeFigureOut">
              <a:rPr lang="en-IN" smtClean="0"/>
              <a:t>08-01-2026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CDE78E-37CB-B3A2-AC4C-DCCDD5499D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51D316-3DF0-6B0E-C645-5949B10A79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6A2E4-E46A-46EC-90F7-8A073709E88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257112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EB61F30-BCC2-D553-0A46-381A1D7AC01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66CE70-FF48-1130-C6FF-E3488E91B8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00F7FA-8394-5779-89F6-358D636A5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C9610-FBD0-449E-BC6E-2BB47EFBDBE5}" type="datetimeFigureOut">
              <a:rPr lang="en-IN" smtClean="0"/>
              <a:t>08-01-2026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AA7B9D-F6A6-DDAB-F8BE-A9150A483E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5012C8-0502-EAF6-2DDA-5A1C50AEDE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6A2E4-E46A-46EC-90F7-8A073709E88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874408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07933-9A61-54BA-28E6-F5661B681D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DED5CF-5949-11B8-70A6-5A2523C06E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D2BAB7-8BAE-D039-52E2-70F9AB7FDA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C9610-FBD0-449E-BC6E-2BB47EFBDBE5}" type="datetimeFigureOut">
              <a:rPr lang="en-IN" smtClean="0"/>
              <a:t>08-01-2026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45B5FE-5201-0AF7-3F0C-DBA1AF410B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159DF4-7877-15CB-D5CB-D104A7D2E7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6A2E4-E46A-46EC-90F7-8A073709E88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760416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07AB5-6CA5-0A04-1C7F-01DA3F1202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4AF562-6168-6ACA-B305-BF2ED88C92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9074B4-2924-EAA3-7B5C-F56980DCC7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C9610-FBD0-449E-BC6E-2BB47EFBDBE5}" type="datetimeFigureOut">
              <a:rPr lang="en-IN" smtClean="0"/>
              <a:t>08-01-2026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396DD6-082D-42E3-6910-13C65CA7B1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8570B0-52FA-CBB9-E5AC-8F0428118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6A2E4-E46A-46EC-90F7-8A073709E88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869724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6F5B9-DF1B-60F4-7B67-781DC6DF0F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F84BA7-EDCC-21FF-DAD9-BA93E001FE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457F3E-8133-CF7E-612C-89C0ECE352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681CD8-A26D-BE11-ABB3-E0DF125B14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C9610-FBD0-449E-BC6E-2BB47EFBDBE5}" type="datetimeFigureOut">
              <a:rPr lang="en-IN" smtClean="0"/>
              <a:t>08-01-2026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9B8ADA-1332-33E6-9F97-26B285CB03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348364-B1A2-A457-AD40-EAD77B786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6A2E4-E46A-46EC-90F7-8A073709E88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174197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AA267D-3442-12E7-3E8C-B76F155E59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6D3A3C-6FF3-F4D0-E45D-78935D5B26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1B6C76-3497-7D29-C373-540460EFDF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25EED55-BBC0-EF9C-FE94-57489B4A4D5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AAD8E65-4C87-3E45-0102-E6FA68772C6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4CA0D30-5F19-B010-A4A2-3D89CBC97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C9610-FBD0-449E-BC6E-2BB47EFBDBE5}" type="datetimeFigureOut">
              <a:rPr lang="en-IN" smtClean="0"/>
              <a:t>08-01-2026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B7501F8-85FF-EAB8-9293-FB5D04C316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09DCFB8-4504-BCA4-4002-DA0A452C9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6A2E4-E46A-46EC-90F7-8A073709E88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624684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D0186-48BD-26DA-9155-9E6DE608F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1E5002-FE28-E938-7CC3-4A81C24F1F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C9610-FBD0-449E-BC6E-2BB47EFBDBE5}" type="datetimeFigureOut">
              <a:rPr lang="en-IN" smtClean="0"/>
              <a:t>08-01-2026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E47A37-AEA2-DA16-D1CC-F3EFD15C65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04718E-B98B-9276-15E8-76C8778323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6A2E4-E46A-46EC-90F7-8A073709E88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739833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69C5EE5-B834-A09F-C41B-C8B19F90C9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C9610-FBD0-449E-BC6E-2BB47EFBDBE5}" type="datetimeFigureOut">
              <a:rPr lang="en-IN" smtClean="0"/>
              <a:t>08-01-2026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175DB5-9579-84EC-7A5D-BA39179A6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8AFB00-D3E6-8460-163F-F7BC6740D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6A2E4-E46A-46EC-90F7-8A073709E88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428424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61E9B3-5234-C483-761A-6922B2EE7A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1BA01A-ECA4-2E53-4239-61EE760A64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85F8C7-D1AA-E9A4-9CBB-2B5F4E5513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300E7F-6C40-1CCB-B4CB-62B12F73BB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C9610-FBD0-449E-BC6E-2BB47EFBDBE5}" type="datetimeFigureOut">
              <a:rPr lang="en-IN" smtClean="0"/>
              <a:t>08-01-2026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E4401C-3D1D-E41D-84F0-08FE47AD92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CB426C-60B5-AF66-8910-B1F602095A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6A2E4-E46A-46EC-90F7-8A073709E88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446995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6ACA2F-F53F-0A40-3C83-37BCECB478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80DBC51-3AAE-75B7-835E-8887C7A563F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EF9AF2-FE49-ED10-C940-19E79255E7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869AE5-B12F-B0F0-1249-C822099C61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C9610-FBD0-449E-BC6E-2BB47EFBDBE5}" type="datetimeFigureOut">
              <a:rPr lang="en-IN" smtClean="0"/>
              <a:t>08-01-2026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76748F-B042-FFE9-E98C-23E0AEC314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E30B08-7D09-7953-2C17-0D0236E66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6A2E4-E46A-46EC-90F7-8A073709E88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075127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8C8F989-5534-CF62-D8A9-23C5726E2A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B6E99A-EE8B-E695-C225-6C08AE460A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7D30EE-3961-0294-2B87-BBAAEE35892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DC9610-FBD0-449E-BC6E-2BB47EFBDBE5}" type="datetimeFigureOut">
              <a:rPr lang="en-IN" smtClean="0"/>
              <a:t>08-01-2026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F89643-F09E-051A-153B-FAD6ED5772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410088-8C5C-97E6-DB0B-0D53C1B351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A6A2E4-E46A-46EC-90F7-8A073709E88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454599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huggingface.co/sejalsahu01/hybrid_wave2vec-RAV-TESS-SAVEE" TargetMode="External"/><Relationship Id="rId3" Type="http://schemas.openxmlformats.org/officeDocument/2006/relationships/hyperlink" Target="https://ieeexplore.ieee.org/document/9353712" TargetMode="External"/><Relationship Id="rId7" Type="http://schemas.openxmlformats.org/officeDocument/2006/relationships/hyperlink" Target="https://www.kaggle.com/datasets/ejlok1/toronto-emotional-speech-set-tess" TargetMode="External"/><Relationship Id="rId2" Type="http://schemas.openxmlformats.org/officeDocument/2006/relationships/hyperlink" Target="https://arxiv.org/abs/2006.11477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journals.plos.org/plosone/article?id=10.1371/journal.pone.0196391" TargetMode="External"/><Relationship Id="rId5" Type="http://schemas.openxmlformats.org/officeDocument/2006/relationships/hyperlink" Target="https://dl.acm.org/doi/10.1145/3129340" TargetMode="External"/><Relationship Id="rId4" Type="http://schemas.openxmlformats.org/officeDocument/2006/relationships/hyperlink" Target="https://www.bioinf.jku.at/publications/older/2604.pdf" TargetMode="External"/><Relationship Id="rId9" Type="http://schemas.openxmlformats.org/officeDocument/2006/relationships/hyperlink" Target="https://www.nature.com/articles/nature14539.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searchgate.net/publication/350750322_Emotion_Recognition_from_Speech_Using_Wav2vec_20_Embeddings?utm_source=chatgpt.com" TargetMode="External"/><Relationship Id="rId2" Type="http://schemas.openxmlformats.org/officeDocument/2006/relationships/hyperlink" Target="https://www.researchgate.net/publication/389174068_Speech_emotion_recognition_using_fine-tuned_Wav2vec20_and_neural_controlled_differential_equations_classifier?utm_source=chatgpt.com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sciencedirect.com/science/article/pii/S2667305323000911?utm_source=chatgpt.com" TargetMode="External"/><Relationship Id="rId4" Type="http://schemas.openxmlformats.org/officeDocument/2006/relationships/hyperlink" Target="https://pmc.ncbi.nlm.nih.gov/articles/PMC11841862/?utm_source=chatgpt.com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searchgate.net/publication/389174068_Speech_emotion_recognition_using_fine-tuned_Wav2vec20_and_neural_controlled_differential_equations_classifier?utm_source=chatgpt.com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sciencedirect.com/science/article/abs/pii/S0952197625026557?utm_source=chatgpt.com" TargetMode="External"/><Relationship Id="rId5" Type="http://schemas.openxmlformats.org/officeDocument/2006/relationships/hyperlink" Target="https://pmc.ncbi.nlm.nih.gov/articles/PMC11841862/?utm_source=chatgpt.com" TargetMode="External"/><Relationship Id="rId4" Type="http://schemas.openxmlformats.org/officeDocument/2006/relationships/hyperlink" Target="https://www.researchgate.net/publication/350750322_Emotion_Recognition_from_Speech_Using_Wav2vec_20_Embeddings?utm_source=chatgpt.com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24E7D-0FF5-6BBA-F2C7-D054E2C1D0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79839" y="236703"/>
            <a:ext cx="9144000" cy="1812073"/>
          </a:xfrm>
        </p:spPr>
        <p:txBody>
          <a:bodyPr>
            <a:noAutofit/>
          </a:bodyPr>
          <a:lstStyle/>
          <a:p>
            <a:pPr algn="l"/>
            <a:r>
              <a:rPr lang="en-US" sz="4000" dirty="0">
                <a:latin typeface="Palatino Linotype" panose="02040502050505030304" pitchFamily="18" charset="0"/>
              </a:rPr>
              <a:t>Chhattisgarh Swami Vivekanand Technical University </a:t>
            </a:r>
            <a:br>
              <a:rPr lang="en-US" sz="4000" dirty="0">
                <a:latin typeface="Palatino Linotype" panose="02040502050505030304" pitchFamily="18" charset="0"/>
              </a:rPr>
            </a:br>
            <a:r>
              <a:rPr lang="en-US" sz="2800" dirty="0">
                <a:latin typeface="Palatino Linotype" panose="02040502050505030304" pitchFamily="18" charset="0"/>
              </a:rPr>
              <a:t>University Teaching Department </a:t>
            </a:r>
            <a:br>
              <a:rPr lang="en-US" sz="4000" dirty="0">
                <a:latin typeface="Palatino Linotype" panose="02040502050505030304" pitchFamily="18" charset="0"/>
              </a:rPr>
            </a:br>
            <a:r>
              <a:rPr lang="en-US" sz="2000" b="1" dirty="0">
                <a:latin typeface="Palatino Linotype" panose="02040502050505030304" pitchFamily="18" charset="0"/>
              </a:rPr>
              <a:t>Department of Computer Science and Engineering </a:t>
            </a:r>
            <a:endParaRPr lang="en-US" sz="4000" b="1" dirty="0">
              <a:latin typeface="Palatino Linotype" panose="0204050205050503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A93E70-59AF-00AC-4AFC-EA9F93DA41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79839" y="2937872"/>
            <a:ext cx="9143999" cy="2299999"/>
          </a:xfrm>
        </p:spPr>
        <p:txBody>
          <a:bodyPr>
            <a:noAutofit/>
          </a:bodyPr>
          <a:lstStyle/>
          <a:p>
            <a:pPr algn="l"/>
            <a:r>
              <a:rPr lang="en-US" sz="2800" dirty="0">
                <a:latin typeface="Palatino Linotype" panose="02040502050505030304" pitchFamily="18" charset="0"/>
              </a:rPr>
              <a:t>Minor Project Presentation On </a:t>
            </a:r>
          </a:p>
          <a:p>
            <a:pPr algn="l"/>
            <a:r>
              <a:rPr lang="en-US" sz="2800" b="1" dirty="0">
                <a:latin typeface="Palatino Linotype" panose="02040502050505030304" pitchFamily="18" charset="0"/>
              </a:rPr>
              <a:t>Multimodal Voice Based Emotion and Stress Detection Using Deep Learning for Mental Health Monitoring</a:t>
            </a:r>
          </a:p>
          <a:p>
            <a:pPr algn="l"/>
            <a:endParaRPr lang="en-US" sz="2800" b="1" dirty="0">
              <a:latin typeface="Palatino Linotype" panose="02040502050505030304" pitchFamily="18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A594FAD-F301-E63C-FC68-D2C93AB73E66}"/>
              </a:ext>
            </a:extLst>
          </p:cNvPr>
          <p:cNvCxnSpPr/>
          <p:nvPr/>
        </p:nvCxnSpPr>
        <p:spPr>
          <a:xfrm>
            <a:off x="2378396" y="0"/>
            <a:ext cx="0" cy="685800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Subtitle 2">
            <a:extLst>
              <a:ext uri="{FF2B5EF4-FFF2-40B4-BE49-F238E27FC236}">
                <a16:creationId xmlns:a16="http://schemas.microsoft.com/office/drawing/2014/main" id="{A74C521E-A9EF-EEB8-9DF2-5BB56D2665B7}"/>
              </a:ext>
            </a:extLst>
          </p:cNvPr>
          <p:cNvSpPr txBox="1">
            <a:spLocks/>
          </p:cNvSpPr>
          <p:nvPr/>
        </p:nvSpPr>
        <p:spPr>
          <a:xfrm>
            <a:off x="99827" y="2176554"/>
            <a:ext cx="3483429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b="1" dirty="0">
                <a:latin typeface="Palatino Linotype" panose="02040502050505030304" pitchFamily="18" charset="0"/>
              </a:rPr>
              <a:t>Presented By</a:t>
            </a:r>
          </a:p>
          <a:p>
            <a:pPr algn="l"/>
            <a:r>
              <a:rPr lang="en-US" sz="1600" b="1" i="1" dirty="0">
                <a:latin typeface="Palatino Linotype" panose="02040502050505030304" pitchFamily="18" charset="0"/>
              </a:rPr>
              <a:t>Sejal Sahu</a:t>
            </a:r>
          </a:p>
          <a:p>
            <a:pPr algn="l"/>
            <a:r>
              <a:rPr lang="en-US" sz="1600" b="1" i="1" dirty="0">
                <a:latin typeface="Palatino Linotype" panose="02040502050505030304" pitchFamily="18" charset="0"/>
              </a:rPr>
              <a:t>300012722011</a:t>
            </a:r>
          </a:p>
          <a:p>
            <a:pPr algn="l"/>
            <a:r>
              <a:rPr lang="en-US" sz="1600" b="1" i="1" dirty="0">
                <a:latin typeface="Palatino Linotype" panose="02040502050505030304" pitchFamily="18" charset="0"/>
              </a:rPr>
              <a:t>CSE-AI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43FCFD5-1BBF-DF4B-670C-9891F5194F1F}"/>
              </a:ext>
            </a:extLst>
          </p:cNvPr>
          <p:cNvCxnSpPr>
            <a:cxnSpLocks/>
          </p:cNvCxnSpPr>
          <p:nvPr/>
        </p:nvCxnSpPr>
        <p:spPr>
          <a:xfrm>
            <a:off x="2779839" y="2533245"/>
            <a:ext cx="91440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Subtitle 2">
            <a:extLst>
              <a:ext uri="{FF2B5EF4-FFF2-40B4-BE49-F238E27FC236}">
                <a16:creationId xmlns:a16="http://schemas.microsoft.com/office/drawing/2014/main" id="{5CEAB753-F26B-194F-E51C-D21C2A77FEEE}"/>
              </a:ext>
            </a:extLst>
          </p:cNvPr>
          <p:cNvSpPr txBox="1">
            <a:spLocks/>
          </p:cNvSpPr>
          <p:nvPr/>
        </p:nvSpPr>
        <p:spPr>
          <a:xfrm>
            <a:off x="0" y="3866628"/>
            <a:ext cx="3483429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i="1" dirty="0">
                <a:latin typeface="Palatino Linotype" panose="02040502050505030304" pitchFamily="18" charset="0"/>
              </a:rPr>
              <a:t>Ashutosh Roy</a:t>
            </a:r>
          </a:p>
          <a:p>
            <a:pPr algn="l"/>
            <a:r>
              <a:rPr lang="en-US" sz="1600" b="1" i="1" dirty="0">
                <a:latin typeface="Palatino Linotype" panose="02040502050505030304" pitchFamily="18" charset="0"/>
              </a:rPr>
              <a:t>300012722035</a:t>
            </a:r>
          </a:p>
          <a:p>
            <a:pPr algn="l"/>
            <a:r>
              <a:rPr lang="en-US" sz="1600" b="1" i="1" dirty="0">
                <a:latin typeface="Palatino Linotype" panose="02040502050505030304" pitchFamily="18" charset="0"/>
              </a:rPr>
              <a:t>CSE-AI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F9B28C05-E7C0-64CF-545E-060F1286FEBB}"/>
              </a:ext>
            </a:extLst>
          </p:cNvPr>
          <p:cNvSpPr txBox="1">
            <a:spLocks/>
          </p:cNvSpPr>
          <p:nvPr/>
        </p:nvSpPr>
        <p:spPr>
          <a:xfrm>
            <a:off x="0" y="5310049"/>
            <a:ext cx="3483429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1600" b="1" i="1" dirty="0">
              <a:solidFill>
                <a:schemeClr val="bg2">
                  <a:lumMod val="75000"/>
                </a:schemeClr>
              </a:solidFill>
              <a:latin typeface="Palatino Linotype" panose="02040502050505030304" pitchFamily="18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395B837-3C9F-FF64-C746-CBF3D9A45275}"/>
              </a:ext>
            </a:extLst>
          </p:cNvPr>
          <p:cNvCxnSpPr>
            <a:cxnSpLocks/>
          </p:cNvCxnSpPr>
          <p:nvPr/>
        </p:nvCxnSpPr>
        <p:spPr>
          <a:xfrm>
            <a:off x="99828" y="2545863"/>
            <a:ext cx="2130415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6648040-46CA-E2B1-05E0-E3FFD849521C}"/>
              </a:ext>
            </a:extLst>
          </p:cNvPr>
          <p:cNvCxnSpPr>
            <a:cxnSpLocks/>
          </p:cNvCxnSpPr>
          <p:nvPr/>
        </p:nvCxnSpPr>
        <p:spPr>
          <a:xfrm>
            <a:off x="99828" y="3779932"/>
            <a:ext cx="2130415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E6C0E73-1AD6-D568-3810-B2B98575852F}"/>
              </a:ext>
            </a:extLst>
          </p:cNvPr>
          <p:cNvCxnSpPr>
            <a:cxnSpLocks/>
          </p:cNvCxnSpPr>
          <p:nvPr/>
        </p:nvCxnSpPr>
        <p:spPr>
          <a:xfrm>
            <a:off x="99828" y="5054492"/>
            <a:ext cx="2130415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9" name="Picture 2" descr="Chhattisgarh Swami Vivekanand Technical University - Wikipedia">
            <a:extLst>
              <a:ext uri="{FF2B5EF4-FFF2-40B4-BE49-F238E27FC236}">
                <a16:creationId xmlns:a16="http://schemas.microsoft.com/office/drawing/2014/main" id="{EEEA4098-F49C-656E-20ED-0611022C69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27" y="-12202"/>
            <a:ext cx="2130413" cy="1933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18D7525-037D-3009-F978-F644F0F1924E}"/>
              </a:ext>
            </a:extLst>
          </p:cNvPr>
          <p:cNvSpPr txBox="1"/>
          <p:nvPr/>
        </p:nvSpPr>
        <p:spPr>
          <a:xfrm>
            <a:off x="2781028" y="5777946"/>
            <a:ext cx="596560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>
                <a:latin typeface="Palatino Linotype" panose="02040502050505030304" pitchFamily="18" charset="0"/>
              </a:rPr>
              <a:t>Dr. Toran Verma</a:t>
            </a:r>
          </a:p>
          <a:p>
            <a:r>
              <a:rPr lang="en-US" sz="2800" i="1" dirty="0">
                <a:latin typeface="Palatino Linotype" panose="02040502050505030304" pitchFamily="18" charset="0"/>
              </a:rPr>
              <a:t>Associate Professor, Department of CSE</a:t>
            </a:r>
          </a:p>
        </p:txBody>
      </p:sp>
    </p:spTree>
    <p:extLst>
      <p:ext uri="{BB962C8B-B14F-4D97-AF65-F5344CB8AC3E}">
        <p14:creationId xmlns:p14="http://schemas.microsoft.com/office/powerpoint/2010/main" val="42067693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DA890A-6CA0-918F-0F6B-53634FB56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Result/Discussions</a:t>
            </a:r>
            <a:endParaRPr lang="en-IN" dirty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BE0F7F2D-B9D7-CDBB-A3FC-E1F4D18D927B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723012" y="1608834"/>
            <a:ext cx="6294475" cy="44012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 values along the diagonal indicate accurate emotion classification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Angry and Neutral emotions show the highest correct predictions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Minor confusion observed between similar emotions (Neutral–Happy, Sad–Fear)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High-arousal emotions are classified more accurately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major class imbalance or bias observed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Confirms robust and stable model performance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1A07A70-FC77-159F-68D6-63DB9D5E9E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3852" y="1878070"/>
            <a:ext cx="4175136" cy="3753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6210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FA484F-E38E-4261-FB2C-B6EA2C008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Scope of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7C71B7-9304-F46B-E78C-52605CBD1E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5120"/>
            <a:ext cx="6317512" cy="4622483"/>
          </a:xfrm>
        </p:spPr>
        <p:txBody>
          <a:bodyPr>
            <a:normAutofit/>
          </a:bodyPr>
          <a:lstStyle/>
          <a:p>
            <a:r>
              <a:rPr lang="en-US" sz="2000" dirty="0"/>
              <a:t>Emotion classification into five emotions</a:t>
            </a:r>
          </a:p>
          <a:p>
            <a:r>
              <a:rPr lang="en-US" sz="2000" dirty="0"/>
              <a:t>Stress regression based on emotional arousal</a:t>
            </a:r>
          </a:p>
          <a:p>
            <a:r>
              <a:rPr lang="en-US" sz="2000" dirty="0"/>
              <a:t>Multi-dataset generalization using RAVDESS, TESS, and SAVEE</a:t>
            </a:r>
          </a:p>
          <a:p>
            <a:r>
              <a:rPr lang="en-US" sz="2000" dirty="0"/>
              <a:t>End-to-end deep learning pipeline from raw speech input</a:t>
            </a:r>
          </a:p>
          <a:p>
            <a:r>
              <a:rPr lang="en-US" sz="2000" dirty="0"/>
              <a:t>Model suitable for mental health monitoring applications</a:t>
            </a:r>
          </a:p>
          <a:p>
            <a:r>
              <a:rPr lang="en-US" sz="2000" dirty="0"/>
              <a:t>Integration with </a:t>
            </a:r>
            <a:r>
              <a:rPr lang="en-US" sz="2000" b="1" dirty="0"/>
              <a:t>doctor’s clinics and hospitals</a:t>
            </a:r>
          </a:p>
          <a:p>
            <a:r>
              <a:rPr lang="en-US" sz="2000" dirty="0"/>
              <a:t>Support for </a:t>
            </a:r>
            <a:r>
              <a:rPr lang="en-US" sz="2000" b="1" dirty="0"/>
              <a:t>mental health assessment tools</a:t>
            </a:r>
            <a:endParaRPr lang="en-US" sz="2000" dirty="0"/>
          </a:p>
          <a:p>
            <a:r>
              <a:rPr lang="en-US" sz="2000" dirty="0"/>
              <a:t>Deployable as </a:t>
            </a:r>
            <a:r>
              <a:rPr lang="en-US" sz="2000" b="1" dirty="0"/>
              <a:t>standalone modules</a:t>
            </a:r>
            <a:r>
              <a:rPr lang="en-US" sz="2000" dirty="0"/>
              <a:t> or integrated with existing healthcare systems</a:t>
            </a:r>
          </a:p>
          <a:p>
            <a:endParaRPr lang="en-IN" sz="20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3503A7-DC42-3131-B40B-E4E4975A6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618AA-8DAA-FF4E-B18D-27A1BA1C0151}" type="slidenum">
              <a:rPr lang="en-US" smtClean="0"/>
              <a:t>11</a:t>
            </a:fld>
            <a:endParaRPr lang="en-US"/>
          </a:p>
        </p:txBody>
      </p:sp>
      <p:pic>
        <p:nvPicPr>
          <p:cNvPr id="6148" name="Picture 4" descr="healthcare sector ...">
            <a:extLst>
              <a:ext uri="{FF2B5EF4-FFF2-40B4-BE49-F238E27FC236}">
                <a16:creationId xmlns:a16="http://schemas.microsoft.com/office/drawing/2014/main" id="{60C3AE15-CDC2-9CC7-1374-7C05F737C0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0550" y="1027906"/>
            <a:ext cx="2619375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Mobile Health Apps ...">
            <a:extLst>
              <a:ext uri="{FF2B5EF4-FFF2-40B4-BE49-F238E27FC236}">
                <a16:creationId xmlns:a16="http://schemas.microsoft.com/office/drawing/2014/main" id="{0CCAD76D-1F27-A8CD-886F-AA748AD4B6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5490" y="3703737"/>
            <a:ext cx="3143250" cy="1457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40161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1F5FEA8-04BD-4865-421E-DEDF43FA60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58254" y="-358254"/>
            <a:ext cx="6858000" cy="7574507"/>
          </a:xfrm>
          <a:prstGeom prst="rect">
            <a:avLst/>
          </a:prstGeom>
          <a:ln>
            <a:noFill/>
          </a:ln>
          <a:effectLst>
            <a:outerShdw blurRad="304800" dist="317500" sx="94000" sy="94000" algn="l" rotWithShape="0">
              <a:prstClr val="black">
                <a:alpha val="3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CF60CA-B9FE-4B58-9A8C-0020DB8756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625" y="326401"/>
            <a:ext cx="6032738" cy="1288211"/>
          </a:xfrm>
        </p:spPr>
        <p:txBody>
          <a:bodyPr anchor="b">
            <a:normAutofit/>
          </a:bodyPr>
          <a:lstStyle/>
          <a:p>
            <a:r>
              <a:rPr lang="en-US" sz="4000" dirty="0"/>
              <a:t>Progress so Far</a:t>
            </a:r>
            <a:br>
              <a:rPr lang="en-US" sz="4000" b="1" dirty="0"/>
            </a:br>
            <a:endParaRPr lang="en-US" sz="4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98F63DD-F128-58E5-C22E-D833894E01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292" t="48631" r="-1403" b="11199"/>
          <a:stretch>
            <a:fillRect/>
          </a:stretch>
        </p:blipFill>
        <p:spPr>
          <a:xfrm>
            <a:off x="4638909" y="1371600"/>
            <a:ext cx="2403168" cy="2492219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B7C16B-9C61-836F-2FB3-FE87B27CE6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66006" y="743803"/>
            <a:ext cx="3304272" cy="5474173"/>
          </a:xfrm>
        </p:spPr>
        <p:txBody>
          <a:bodyPr anchor="ctr">
            <a:normAutofit/>
          </a:bodyPr>
          <a:lstStyle/>
          <a:p>
            <a:r>
              <a:rPr lang="en-US" sz="1900" b="1" dirty="0"/>
              <a:t> Dataset Integration</a:t>
            </a:r>
          </a:p>
          <a:p>
            <a:pPr marL="0" indent="0">
              <a:buNone/>
            </a:pPr>
            <a:r>
              <a:rPr lang="en-US" sz="1900" dirty="0"/>
              <a:t>Unified RAVDESS, TESS, and SAVEE datasets</a:t>
            </a:r>
          </a:p>
          <a:p>
            <a:r>
              <a:rPr lang="en-US" sz="1900" b="1" dirty="0"/>
              <a:t>Model Development</a:t>
            </a:r>
          </a:p>
          <a:p>
            <a:pPr marL="0" indent="0">
              <a:buNone/>
            </a:pPr>
            <a:r>
              <a:rPr lang="en-US" sz="1900" dirty="0"/>
              <a:t>Hybrid Wav2Vec2–</a:t>
            </a:r>
            <a:r>
              <a:rPr lang="en-US" sz="1900" dirty="0" err="1"/>
              <a:t>BiLSTM</a:t>
            </a:r>
            <a:r>
              <a:rPr lang="en-US" sz="1900" dirty="0"/>
              <a:t> with multi-task learning</a:t>
            </a:r>
          </a:p>
          <a:p>
            <a:r>
              <a:rPr lang="en-US" sz="1900" b="1" dirty="0"/>
              <a:t>Performance</a:t>
            </a:r>
          </a:p>
          <a:p>
            <a:pPr marL="0" indent="0">
              <a:buNone/>
            </a:pPr>
            <a:r>
              <a:rPr lang="en-US" sz="1900" dirty="0"/>
              <a:t>Emotion Accuracy: </a:t>
            </a:r>
            <a:r>
              <a:rPr lang="en-US" sz="1900" b="1" dirty="0"/>
              <a:t>85.9%</a:t>
            </a:r>
            <a:endParaRPr lang="en-US" sz="1900" dirty="0"/>
          </a:p>
          <a:p>
            <a:pPr marL="0" indent="0">
              <a:buNone/>
            </a:pPr>
            <a:r>
              <a:rPr lang="en-US" sz="1900" dirty="0"/>
              <a:t>Stress RMSE: </a:t>
            </a:r>
            <a:r>
              <a:rPr lang="en-US" sz="1900" b="1" dirty="0"/>
              <a:t>0.1268</a:t>
            </a:r>
            <a:endParaRPr lang="en-US" sz="1900" dirty="0"/>
          </a:p>
          <a:p>
            <a:r>
              <a:rPr lang="en-US" sz="1900" b="1" dirty="0"/>
              <a:t> Model Deployment</a:t>
            </a:r>
          </a:p>
          <a:p>
            <a:pPr marL="0" indent="0">
              <a:buNone/>
            </a:pPr>
            <a:r>
              <a:rPr lang="en-US" sz="1900" dirty="0"/>
              <a:t>  Deployed on Hugging Face for reproducibility</a:t>
            </a:r>
          </a:p>
          <a:p>
            <a:r>
              <a:rPr lang="en-US" sz="1900" b="1" dirty="0"/>
              <a:t> Research Publication</a:t>
            </a:r>
          </a:p>
          <a:p>
            <a:pPr marL="0" indent="0">
              <a:buNone/>
            </a:pPr>
            <a:r>
              <a:rPr lang="en-US" sz="1900" dirty="0"/>
              <a:t>  Paper submitted to </a:t>
            </a:r>
            <a:r>
              <a:rPr lang="en-US" sz="1900" b="1" dirty="0"/>
              <a:t>RECCAP 2026</a:t>
            </a:r>
            <a:endParaRPr lang="en-US" sz="19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745DFC-47BC-0BE9-0D8F-B0F511E3E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2520" y="6356350"/>
            <a:ext cx="3199387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4D618AA-8DAA-FF4E-B18D-27A1BA1C0151}" type="slidenum">
              <a:rPr lang="en-US">
                <a:solidFill>
                  <a:schemeClr val="tx1"/>
                </a:solidFill>
              </a:rPr>
              <a:pPr>
                <a:spcAft>
                  <a:spcPts val="600"/>
                </a:spcAft>
              </a:pPr>
              <a:t>12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ADFF0A1-EEA9-4024-14FE-1706559EF7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3241" r="71638" b="13646"/>
          <a:stretch>
            <a:fillRect/>
          </a:stretch>
        </p:blipFill>
        <p:spPr>
          <a:xfrm>
            <a:off x="384789" y="1271239"/>
            <a:ext cx="2168839" cy="304707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73ABE05-FC99-270A-2596-EFBBE2A944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88" t="46745" r="39637" b="13646"/>
          <a:stretch>
            <a:fillRect/>
          </a:stretch>
        </p:blipFill>
        <p:spPr>
          <a:xfrm>
            <a:off x="591614" y="4192756"/>
            <a:ext cx="2653512" cy="181410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01F19AD-2759-3DE1-D7A3-023D76C9AE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88" t="7379" r="39637" b="56912"/>
          <a:stretch>
            <a:fillRect/>
          </a:stretch>
        </p:blipFill>
        <p:spPr>
          <a:xfrm>
            <a:off x="3568425" y="4318310"/>
            <a:ext cx="2771344" cy="170813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D748688-008C-4B20-DF25-BCA5793E04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466" t="48631" r="20251" b="11199"/>
          <a:stretch>
            <a:fillRect/>
          </a:stretch>
        </p:blipFill>
        <p:spPr>
          <a:xfrm>
            <a:off x="2553628" y="1371600"/>
            <a:ext cx="2165106" cy="2592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193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B2FEF9-9912-E578-144E-6ABB90E97A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References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944C91-A0C5-91A6-B3DF-F195198E33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>
            <a:normAutofit/>
          </a:bodyPr>
          <a:lstStyle/>
          <a:p>
            <a:r>
              <a:rPr lang="en-US" sz="1800" b="1" dirty="0"/>
              <a:t>[1]</a:t>
            </a:r>
            <a:r>
              <a:rPr lang="en-US" sz="1800" dirty="0"/>
              <a:t> </a:t>
            </a:r>
            <a:r>
              <a:rPr lang="en-US" sz="1800" dirty="0">
                <a:hlinkClick r:id="rId2"/>
              </a:rPr>
              <a:t>A. </a:t>
            </a:r>
            <a:r>
              <a:rPr lang="en-US" sz="1800" dirty="0" err="1">
                <a:hlinkClick r:id="rId2"/>
              </a:rPr>
              <a:t>Baevski</a:t>
            </a:r>
            <a:r>
              <a:rPr lang="en-US" sz="1800" dirty="0">
                <a:hlinkClick r:id="rId2"/>
              </a:rPr>
              <a:t> et al., </a:t>
            </a:r>
            <a:r>
              <a:rPr lang="en-US" sz="1800" i="1" dirty="0">
                <a:hlinkClick r:id="rId2"/>
              </a:rPr>
              <a:t>wav2vec 2.0: A framework for self-supervised learning of speech representations</a:t>
            </a:r>
            <a:r>
              <a:rPr lang="en-US" sz="1800" dirty="0">
                <a:hlinkClick r:id="rId2"/>
              </a:rPr>
              <a:t>, </a:t>
            </a:r>
            <a:r>
              <a:rPr lang="en-US" sz="1800" dirty="0" err="1">
                <a:hlinkClick r:id="rId2"/>
              </a:rPr>
              <a:t>NeurIPS</a:t>
            </a:r>
            <a:r>
              <a:rPr lang="en-US" sz="1800" dirty="0">
                <a:hlinkClick r:id="rId2"/>
              </a:rPr>
              <a:t>, 2020.</a:t>
            </a:r>
            <a:r>
              <a:rPr lang="en-US" sz="1800" dirty="0"/>
              <a:t> </a:t>
            </a:r>
          </a:p>
          <a:p>
            <a:r>
              <a:rPr lang="en-US" sz="1800" b="1" dirty="0"/>
              <a:t>[2</a:t>
            </a:r>
            <a:r>
              <a:rPr lang="en-US" sz="1800" b="1" dirty="0">
                <a:hlinkClick r:id="rId3"/>
              </a:rPr>
              <a:t>]</a:t>
            </a:r>
            <a:r>
              <a:rPr lang="en-US" sz="1800" dirty="0">
                <a:hlinkClick r:id="rId3"/>
              </a:rPr>
              <a:t> S. Schneider et al., </a:t>
            </a:r>
            <a:r>
              <a:rPr lang="en-US" sz="1800" i="1" dirty="0">
                <a:hlinkClick r:id="rId3"/>
              </a:rPr>
              <a:t>wav2vec 2.0</a:t>
            </a:r>
            <a:r>
              <a:rPr lang="en-US" sz="1800" dirty="0">
                <a:hlinkClick r:id="rId3"/>
              </a:rPr>
              <a:t>, IEEE/ACM Transactions on Audio, Speech, and Language Processing, 2021.</a:t>
            </a:r>
            <a:endParaRPr lang="en-US" sz="1800" dirty="0"/>
          </a:p>
          <a:p>
            <a:r>
              <a:rPr lang="en-US" sz="1800" b="1" dirty="0"/>
              <a:t>[3]</a:t>
            </a:r>
            <a:r>
              <a:rPr lang="en-US" sz="1800" dirty="0"/>
              <a:t> </a:t>
            </a:r>
            <a:r>
              <a:rPr lang="en-US" sz="1800" dirty="0">
                <a:hlinkClick r:id="rId4"/>
              </a:rPr>
              <a:t>S. Hochreiter &amp; J. </a:t>
            </a:r>
            <a:r>
              <a:rPr lang="en-US" sz="1800" dirty="0" err="1">
                <a:hlinkClick r:id="rId4"/>
              </a:rPr>
              <a:t>Schmidhuber</a:t>
            </a:r>
            <a:r>
              <a:rPr lang="en-US" sz="1800" dirty="0">
                <a:hlinkClick r:id="rId4"/>
              </a:rPr>
              <a:t>, </a:t>
            </a:r>
            <a:r>
              <a:rPr lang="en-US" sz="1800" i="1" dirty="0">
                <a:hlinkClick r:id="rId4"/>
              </a:rPr>
              <a:t>Long Short-Term Memory</a:t>
            </a:r>
            <a:r>
              <a:rPr lang="en-US" sz="1800" dirty="0">
                <a:hlinkClick r:id="rId4"/>
              </a:rPr>
              <a:t>, Neural Computation, 1997.</a:t>
            </a:r>
            <a:endParaRPr lang="en-US" sz="1800" dirty="0"/>
          </a:p>
          <a:p>
            <a:r>
              <a:rPr lang="en-US" sz="1800" b="1" dirty="0"/>
              <a:t>[4]</a:t>
            </a:r>
            <a:r>
              <a:rPr lang="en-US" sz="1800" dirty="0"/>
              <a:t> </a:t>
            </a:r>
            <a:r>
              <a:rPr lang="en-US" sz="1800" dirty="0">
                <a:hlinkClick r:id="rId5"/>
              </a:rPr>
              <a:t>B. Schuller &amp; A. Batliner, </a:t>
            </a:r>
            <a:r>
              <a:rPr lang="en-US" sz="1800" i="1" dirty="0">
                <a:hlinkClick r:id="rId5"/>
              </a:rPr>
              <a:t>Speech Emotion Recognition: Two Decades in a Nutshell</a:t>
            </a:r>
            <a:r>
              <a:rPr lang="en-US" sz="1800" dirty="0">
                <a:hlinkClick r:id="rId5"/>
              </a:rPr>
              <a:t>, Communications of the ACM, 2018</a:t>
            </a:r>
            <a:r>
              <a:rPr lang="en-US" sz="1800" dirty="0"/>
              <a:t>.</a:t>
            </a:r>
          </a:p>
          <a:p>
            <a:r>
              <a:rPr lang="en-US" sz="1800" b="1" dirty="0"/>
              <a:t>[5]</a:t>
            </a:r>
            <a:r>
              <a:rPr lang="en-US" sz="1800" dirty="0"/>
              <a:t> </a:t>
            </a:r>
            <a:r>
              <a:rPr lang="en-US" sz="1800" dirty="0">
                <a:hlinkClick r:id="rId6"/>
              </a:rPr>
              <a:t>S. R. Livingstone &amp; F. A. Russo, </a:t>
            </a:r>
            <a:r>
              <a:rPr lang="en-US" sz="1800" i="1" dirty="0">
                <a:hlinkClick r:id="rId6"/>
              </a:rPr>
              <a:t>RAVDESS: Ryerson Audio-Visual Database of Emotional Speech and Song</a:t>
            </a:r>
            <a:r>
              <a:rPr lang="en-US" sz="1800" dirty="0">
                <a:hlinkClick r:id="rId6"/>
              </a:rPr>
              <a:t>, PLOS ONE, 2018.</a:t>
            </a:r>
            <a:endParaRPr lang="en-US" sz="1800" dirty="0"/>
          </a:p>
          <a:p>
            <a:r>
              <a:rPr lang="en-US" sz="1800" dirty="0"/>
              <a:t> </a:t>
            </a:r>
            <a:r>
              <a:rPr lang="en-US" sz="1800" b="1" dirty="0"/>
              <a:t>[6]</a:t>
            </a:r>
            <a:r>
              <a:rPr lang="en-US" sz="1800" dirty="0">
                <a:hlinkClick r:id="rId7"/>
              </a:rPr>
              <a:t> K. Dupuis &amp; M. K. </a:t>
            </a:r>
            <a:r>
              <a:rPr lang="en-US" sz="1800" dirty="0" err="1">
                <a:hlinkClick r:id="rId7"/>
              </a:rPr>
              <a:t>Pichora</a:t>
            </a:r>
            <a:r>
              <a:rPr lang="en-US" sz="1800" dirty="0">
                <a:hlinkClick r:id="rId7"/>
              </a:rPr>
              <a:t>-Fuller, </a:t>
            </a:r>
            <a:r>
              <a:rPr lang="en-US" sz="1800" i="1" dirty="0">
                <a:hlinkClick r:id="rId7"/>
              </a:rPr>
              <a:t>Toronto Emotional Speech Set (TESS)</a:t>
            </a:r>
            <a:r>
              <a:rPr lang="en-US" sz="1800" dirty="0">
                <a:hlinkClick r:id="rId7"/>
              </a:rPr>
              <a:t>, 2010.</a:t>
            </a:r>
            <a:endParaRPr lang="en-US" sz="1800" dirty="0"/>
          </a:p>
          <a:p>
            <a:r>
              <a:rPr lang="en-US" sz="1800" dirty="0"/>
              <a:t> </a:t>
            </a:r>
            <a:r>
              <a:rPr lang="en-US" sz="1800" b="1" dirty="0"/>
              <a:t>[7]</a:t>
            </a:r>
            <a:r>
              <a:rPr lang="en-US" sz="1800" dirty="0"/>
              <a:t> </a:t>
            </a:r>
            <a:r>
              <a:rPr lang="en-US" sz="1800" b="1" dirty="0">
                <a:hlinkClick r:id="rId8"/>
              </a:rPr>
              <a:t>S. Sahu</a:t>
            </a:r>
            <a:r>
              <a:rPr lang="en-US" sz="1800" dirty="0">
                <a:hlinkClick r:id="rId8"/>
              </a:rPr>
              <a:t>, </a:t>
            </a:r>
            <a:r>
              <a:rPr lang="en-US" sz="1800" i="1" dirty="0">
                <a:hlinkClick r:id="rId8"/>
              </a:rPr>
              <a:t>Hybrid Wav2Vec2–</a:t>
            </a:r>
            <a:r>
              <a:rPr lang="en-US" sz="1800" i="1" dirty="0" err="1">
                <a:hlinkClick r:id="rId8"/>
              </a:rPr>
              <a:t>BiLSTM</a:t>
            </a:r>
            <a:r>
              <a:rPr lang="en-US" sz="1800" i="1" dirty="0">
                <a:hlinkClick r:id="rId8"/>
              </a:rPr>
              <a:t> Model for Emotion and Stress Detection from Speech</a:t>
            </a:r>
            <a:r>
              <a:rPr lang="en-US" sz="1800" dirty="0">
                <a:hlinkClick r:id="rId8"/>
              </a:rPr>
              <a:t>, Hugging Face Model Hub</a:t>
            </a:r>
          </a:p>
          <a:p>
            <a:r>
              <a:rPr lang="en-US" sz="1800" b="1" dirty="0"/>
              <a:t>[8]</a:t>
            </a:r>
            <a:r>
              <a:rPr lang="en-US" sz="1800" dirty="0"/>
              <a:t> </a:t>
            </a:r>
            <a:r>
              <a:rPr lang="en-US" sz="1800" dirty="0">
                <a:hlinkClick r:id="rId9"/>
              </a:rPr>
              <a:t>Y. LeCun, Y. Bengio, and G. Hinton, </a:t>
            </a:r>
            <a:r>
              <a:rPr lang="en-US" sz="1800" i="1" dirty="0">
                <a:hlinkClick r:id="rId9"/>
              </a:rPr>
              <a:t>Deep Learning</a:t>
            </a:r>
            <a:r>
              <a:rPr lang="en-US" sz="1800" dirty="0">
                <a:hlinkClick r:id="rId9"/>
              </a:rPr>
              <a:t>, Nature, 2015</a:t>
            </a:r>
            <a:r>
              <a:rPr lang="en-US" sz="1800" dirty="0"/>
              <a:t>.</a:t>
            </a:r>
            <a:endParaRPr lang="en-IN" sz="18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AC5ABC-018A-1C83-9D6C-E8720B16A6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618AA-8DAA-FF4E-B18D-27A1BA1C015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6648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1E5E8F1-A06E-2EB2-7E12-8293E30D3EE6}"/>
              </a:ext>
            </a:extLst>
          </p:cNvPr>
          <p:cNvSpPr txBox="1"/>
          <p:nvPr/>
        </p:nvSpPr>
        <p:spPr>
          <a:xfrm>
            <a:off x="3055954" y="2979336"/>
            <a:ext cx="6266466" cy="243086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9600" dirty="0">
                <a:solidFill>
                  <a:schemeClr val="accent2"/>
                </a:solidFill>
                <a:latin typeface="Segoe Print" panose="02000800000000000000" pitchFamily="2" charset="0"/>
              </a:rPr>
              <a:t>Thank you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28E987-BDD7-6883-2F5F-F8217E2B43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4D618AA-8DAA-FF4E-B18D-27A1BA1C0151}" type="slidenum">
              <a:rPr lang="en-US" smtClean="0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14</a:t>
            </a:fld>
            <a:endParaRPr lang="en-US">
              <a:solidFill>
                <a:schemeClr val="tx1">
                  <a:tint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19503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B97F10-DA1D-9DA6-495E-7C2901A5FC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7771" y="441325"/>
            <a:ext cx="10515600" cy="605031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C00000"/>
                </a:solidFill>
              </a:rPr>
              <a:t>Content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F1DB69-3B74-8698-B4B3-1DAD890533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7771" y="1573444"/>
            <a:ext cx="10515600" cy="4965468"/>
          </a:xfrm>
        </p:spPr>
        <p:txBody>
          <a:bodyPr>
            <a:normAutofit/>
          </a:bodyPr>
          <a:lstStyle/>
          <a:p>
            <a:pPr marL="571500" indent="-571500">
              <a:buFont typeface="+mj-lt"/>
              <a:buAutoNum type="romanUcPeriod"/>
            </a:pPr>
            <a:r>
              <a:rPr lang="en-US" sz="2000" dirty="0"/>
              <a:t>Introduction</a:t>
            </a:r>
          </a:p>
          <a:p>
            <a:pPr marL="571500" indent="-571500">
              <a:buFont typeface="+mj-lt"/>
              <a:buAutoNum type="romanUcPeriod"/>
            </a:pPr>
            <a:r>
              <a:rPr lang="en-IN" sz="2000" dirty="0">
                <a:latin typeface="Franklin Gothic Book (Body)"/>
              </a:rPr>
              <a:t>Problem statement</a:t>
            </a:r>
            <a:endParaRPr lang="en-US" sz="2000" dirty="0"/>
          </a:p>
          <a:p>
            <a:pPr marL="571500" indent="-571500">
              <a:buFont typeface="+mj-lt"/>
              <a:buAutoNum type="romanUcPeriod"/>
            </a:pPr>
            <a:r>
              <a:rPr lang="en-US" sz="2000" dirty="0"/>
              <a:t>Research Objectives</a:t>
            </a:r>
          </a:p>
          <a:p>
            <a:pPr marL="571500" indent="-571500">
              <a:buFont typeface="+mj-lt"/>
              <a:buAutoNum type="romanUcPeriod"/>
            </a:pPr>
            <a:r>
              <a:rPr lang="en-IN" sz="2000" dirty="0">
                <a:latin typeface="Franklin Gothic Book (Body)"/>
              </a:rPr>
              <a:t>Literature Survey</a:t>
            </a:r>
          </a:p>
          <a:p>
            <a:pPr marL="571500" indent="-571500">
              <a:buFont typeface="+mj-lt"/>
              <a:buAutoNum type="romanUcPeriod"/>
            </a:pPr>
            <a:r>
              <a:rPr lang="en-IN" sz="2000" dirty="0">
                <a:latin typeface="Franklin Gothic Book (Body)"/>
              </a:rPr>
              <a:t>Research Methodology</a:t>
            </a:r>
          </a:p>
          <a:p>
            <a:pPr marL="571500" indent="-571500">
              <a:buFont typeface="+mj-lt"/>
              <a:buAutoNum type="romanUcPeriod"/>
            </a:pPr>
            <a:r>
              <a:rPr lang="en-IN" sz="2000" dirty="0">
                <a:latin typeface="Franklin Gothic Book (Body)"/>
              </a:rPr>
              <a:t>Result/Discussions</a:t>
            </a:r>
          </a:p>
          <a:p>
            <a:pPr marL="571500" indent="-571500">
              <a:buFont typeface="+mj-lt"/>
              <a:buAutoNum type="romanUcPeriod"/>
            </a:pPr>
            <a:r>
              <a:rPr lang="en-IN" sz="2000" dirty="0">
                <a:latin typeface="Franklin Gothic Book (Body)"/>
              </a:rPr>
              <a:t>Scope of Project</a:t>
            </a:r>
          </a:p>
          <a:p>
            <a:pPr marL="571500" indent="-571500">
              <a:buFont typeface="+mj-lt"/>
              <a:buAutoNum type="romanUcPeriod"/>
            </a:pPr>
            <a:r>
              <a:rPr lang="en-IN" sz="2000" dirty="0">
                <a:latin typeface="Franklin Gothic Book (Body)"/>
              </a:rPr>
              <a:t>Progress so far</a:t>
            </a:r>
          </a:p>
          <a:p>
            <a:pPr marL="571500" indent="-571500">
              <a:buFont typeface="+mj-lt"/>
              <a:buAutoNum type="romanUcPeriod"/>
            </a:pPr>
            <a:r>
              <a:rPr lang="en-IN" sz="2000" dirty="0">
                <a:latin typeface="Franklin Gothic Book (Body)"/>
              </a:rPr>
              <a:t>References</a:t>
            </a:r>
          </a:p>
          <a:p>
            <a:endParaRPr lang="en-IN" sz="2000" dirty="0">
              <a:latin typeface="Franklin Gothic Book (Body)"/>
            </a:endParaRPr>
          </a:p>
          <a:p>
            <a:endParaRPr lang="en-US" sz="20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B85A92-5543-6804-6E42-15BD57CEB5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618AA-8DAA-FF4E-B18D-27A1BA1C015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5339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294AD8-6D57-E0CD-3A3E-9998D4E83D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2FDDDB-6FF1-595F-D1C8-793982C98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5518" y="457012"/>
            <a:ext cx="10515600" cy="605031"/>
          </a:xfrm>
        </p:spPr>
        <p:txBody>
          <a:bodyPr>
            <a:normAutofit fontScale="90000"/>
          </a:bodyPr>
          <a:lstStyle/>
          <a:p>
            <a:r>
              <a:rPr lang="en-US">
                <a:solidFill>
                  <a:srgbClr val="C00000"/>
                </a:solidFill>
              </a:rPr>
              <a:t>Introduction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48219D-3EF8-0B93-877B-163EF4AFCE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2184" y="1465006"/>
            <a:ext cx="6678383" cy="4891344"/>
          </a:xfrm>
        </p:spPr>
        <p:txBody>
          <a:bodyPr>
            <a:norm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Mental Health Disorders</a:t>
            </a: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Stress, anxiety, and depression are increasingly prevalent in modern society, affecting overall well-being and productivity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Early Detection</a:t>
            </a: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Early identification of emotional and stress-related conditions is crucial for timely mental health monitoring and effective intervention.</a:t>
            </a:r>
          </a:p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Speech as an Information Source</a:t>
            </a: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Human speech carries rich emotional cues—such as 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pitch, tone, intensity, and speaking rate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—which vary significantly with emotional and stress states.</a:t>
            </a:r>
          </a:p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Deep Learning Evolution</a:t>
            </a: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Speech analysis has evolved from 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handcrafted features (MFCCs)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self-supervised deep learning models like Wav2Vec2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enabling more robust and generalized emotion recognition directly from raw audio.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44C2C0-7ECF-F880-3423-D2896EFB7F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143974" y="7887693"/>
            <a:ext cx="3273259" cy="413757"/>
          </a:xfrm>
        </p:spPr>
        <p:txBody>
          <a:bodyPr/>
          <a:lstStyle/>
          <a:p>
            <a:fld id="{84D618AA-8DAA-FF4E-B18D-27A1BA1C0151}" type="slidenum">
              <a:rPr lang="en-US" smtClean="0"/>
              <a:t>3</a:t>
            </a:fld>
            <a:endParaRPr lang="en-US"/>
          </a:p>
        </p:txBody>
      </p:sp>
      <p:pic>
        <p:nvPicPr>
          <p:cNvPr id="1026" name="Picture 2" descr="Behavioral Health vs. Mental Health ...">
            <a:extLst>
              <a:ext uri="{FF2B5EF4-FFF2-40B4-BE49-F238E27FC236}">
                <a16:creationId xmlns:a16="http://schemas.microsoft.com/office/drawing/2014/main" id="{B6C6ABC8-CB8C-CADE-CBFF-100528C148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0625" y="1465006"/>
            <a:ext cx="2915395" cy="2183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eep learning in image processing ...">
            <a:extLst>
              <a:ext uri="{FF2B5EF4-FFF2-40B4-BE49-F238E27FC236}">
                <a16:creationId xmlns:a16="http://schemas.microsoft.com/office/drawing/2014/main" id="{6BAF8A96-9D4E-B38B-3661-7FECD593E2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0625" y="4160243"/>
            <a:ext cx="3409644" cy="1909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43134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1F61C-CC26-CDBE-EC91-F7A83BE12D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8542"/>
            <a:ext cx="10515600" cy="716543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Problem Statement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DD792E-F7E4-60F4-84B1-90E180974F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44907"/>
            <a:ext cx="10393679" cy="5234552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problem is the lack of robust and generalized systems for early detection of emotion and stress from speech, especially across diverse speakers and environments.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Rising Mental Health Issues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Stress, anxiety, and depression are increasingly prevalent in modern society.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Need for Early Detection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Early identification is crucial for effective mental health monitoring and timely intervention.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Limitations of Existing Methods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Traditional approaches using handcrafted features (e.g., MFCCs) fail to generalize across speakers and environments.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 Challenge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Develop a robust, automated deep learning system to detect emotion and stress from speech signals.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DCE47B-0F3C-4B01-0027-0F1B3FB9C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618AA-8DAA-FF4E-B18D-27A1BA1C015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3434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991CCDA-0266-6F06-BE4A-A6B3EF52E2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203" name="Rectangle 8202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A8F743-A580-7BB7-A538-F015A25D64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en-US" sz="5400" dirty="0">
                <a:solidFill>
                  <a:srgbClr val="C00000"/>
                </a:solidFill>
              </a:rPr>
              <a:t>Research Objectives</a:t>
            </a:r>
            <a:endParaRPr lang="en-US" sz="5400" dirty="0"/>
          </a:p>
        </p:txBody>
      </p:sp>
      <p:sp>
        <p:nvSpPr>
          <p:cNvPr id="8204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sX0" fmla="*/ 0 w 10972800"/>
              <a:gd name="csY0" fmla="*/ 0 h 18288"/>
              <a:gd name="csX1" fmla="*/ 356616 w 10972800"/>
              <a:gd name="csY1" fmla="*/ 0 h 18288"/>
              <a:gd name="csX2" fmla="*/ 1042416 w 10972800"/>
              <a:gd name="csY2" fmla="*/ 0 h 18288"/>
              <a:gd name="csX3" fmla="*/ 1947672 w 10972800"/>
              <a:gd name="csY3" fmla="*/ 0 h 18288"/>
              <a:gd name="csX4" fmla="*/ 2633472 w 10972800"/>
              <a:gd name="csY4" fmla="*/ 0 h 18288"/>
              <a:gd name="csX5" fmla="*/ 2990088 w 10972800"/>
              <a:gd name="csY5" fmla="*/ 0 h 18288"/>
              <a:gd name="csX6" fmla="*/ 3456432 w 10972800"/>
              <a:gd name="csY6" fmla="*/ 0 h 18288"/>
              <a:gd name="csX7" fmla="*/ 4361688 w 10972800"/>
              <a:gd name="csY7" fmla="*/ 0 h 18288"/>
              <a:gd name="csX8" fmla="*/ 5266944 w 10972800"/>
              <a:gd name="csY8" fmla="*/ 0 h 18288"/>
              <a:gd name="csX9" fmla="*/ 6172200 w 10972800"/>
              <a:gd name="csY9" fmla="*/ 0 h 18288"/>
              <a:gd name="csX10" fmla="*/ 6528816 w 10972800"/>
              <a:gd name="csY10" fmla="*/ 0 h 18288"/>
              <a:gd name="csX11" fmla="*/ 7214616 w 10972800"/>
              <a:gd name="csY11" fmla="*/ 0 h 18288"/>
              <a:gd name="csX12" fmla="*/ 7790688 w 10972800"/>
              <a:gd name="csY12" fmla="*/ 0 h 18288"/>
              <a:gd name="csX13" fmla="*/ 8147304 w 10972800"/>
              <a:gd name="csY13" fmla="*/ 0 h 18288"/>
              <a:gd name="csX14" fmla="*/ 9052560 w 10972800"/>
              <a:gd name="csY14" fmla="*/ 0 h 18288"/>
              <a:gd name="csX15" fmla="*/ 9409176 w 10972800"/>
              <a:gd name="csY15" fmla="*/ 0 h 18288"/>
              <a:gd name="csX16" fmla="*/ 9765792 w 10972800"/>
              <a:gd name="csY16" fmla="*/ 0 h 18288"/>
              <a:gd name="csX17" fmla="*/ 10341864 w 10972800"/>
              <a:gd name="csY17" fmla="*/ 0 h 18288"/>
              <a:gd name="csX18" fmla="*/ 10972800 w 10972800"/>
              <a:gd name="csY18" fmla="*/ 0 h 18288"/>
              <a:gd name="csX19" fmla="*/ 10972800 w 10972800"/>
              <a:gd name="csY19" fmla="*/ 18288 h 18288"/>
              <a:gd name="csX20" fmla="*/ 10177272 w 10972800"/>
              <a:gd name="csY20" fmla="*/ 18288 h 18288"/>
              <a:gd name="csX21" fmla="*/ 9820656 w 10972800"/>
              <a:gd name="csY21" fmla="*/ 18288 h 18288"/>
              <a:gd name="csX22" fmla="*/ 9464040 w 10972800"/>
              <a:gd name="csY22" fmla="*/ 18288 h 18288"/>
              <a:gd name="csX23" fmla="*/ 8778240 w 10972800"/>
              <a:gd name="csY23" fmla="*/ 18288 h 18288"/>
              <a:gd name="csX24" fmla="*/ 8421624 w 10972800"/>
              <a:gd name="csY24" fmla="*/ 18288 h 18288"/>
              <a:gd name="csX25" fmla="*/ 7735824 w 10972800"/>
              <a:gd name="csY25" fmla="*/ 18288 h 18288"/>
              <a:gd name="csX26" fmla="*/ 6940296 w 10972800"/>
              <a:gd name="csY26" fmla="*/ 18288 h 18288"/>
              <a:gd name="csX27" fmla="*/ 6254496 w 10972800"/>
              <a:gd name="csY27" fmla="*/ 18288 h 18288"/>
              <a:gd name="csX28" fmla="*/ 5458968 w 10972800"/>
              <a:gd name="csY28" fmla="*/ 18288 h 18288"/>
              <a:gd name="csX29" fmla="*/ 4663440 w 10972800"/>
              <a:gd name="csY29" fmla="*/ 18288 h 18288"/>
              <a:gd name="csX30" fmla="*/ 4306824 w 10972800"/>
              <a:gd name="csY30" fmla="*/ 18288 h 18288"/>
              <a:gd name="csX31" fmla="*/ 3840480 w 10972800"/>
              <a:gd name="csY31" fmla="*/ 18288 h 18288"/>
              <a:gd name="csX32" fmla="*/ 3264408 w 10972800"/>
              <a:gd name="csY32" fmla="*/ 18288 h 18288"/>
              <a:gd name="csX33" fmla="*/ 2578608 w 10972800"/>
              <a:gd name="csY33" fmla="*/ 18288 h 18288"/>
              <a:gd name="csX34" fmla="*/ 1673352 w 10972800"/>
              <a:gd name="csY34" fmla="*/ 18288 h 18288"/>
              <a:gd name="csX35" fmla="*/ 877824 w 10972800"/>
              <a:gd name="csY35" fmla="*/ 18288 h 18288"/>
              <a:gd name="csX36" fmla="*/ 0 w 10972800"/>
              <a:gd name="csY36" fmla="*/ 18288 h 18288"/>
              <a:gd name="csX37" fmla="*/ 0 w 10972800"/>
              <a:gd name="csY37" fmla="*/ 0 h 182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  <a:cxn ang="0">
                <a:pos x="csX22" y="csY22"/>
              </a:cxn>
              <a:cxn ang="0">
                <a:pos x="csX23" y="csY23"/>
              </a:cxn>
              <a:cxn ang="0">
                <a:pos x="csX24" y="csY24"/>
              </a:cxn>
              <a:cxn ang="0">
                <a:pos x="csX25" y="csY25"/>
              </a:cxn>
              <a:cxn ang="0">
                <a:pos x="csX26" y="csY26"/>
              </a:cxn>
              <a:cxn ang="0">
                <a:pos x="csX27" y="csY27"/>
              </a:cxn>
              <a:cxn ang="0">
                <a:pos x="csX28" y="csY28"/>
              </a:cxn>
              <a:cxn ang="0">
                <a:pos x="csX29" y="csY29"/>
              </a:cxn>
              <a:cxn ang="0">
                <a:pos x="csX30" y="csY30"/>
              </a:cxn>
              <a:cxn ang="0">
                <a:pos x="csX31" y="csY31"/>
              </a:cxn>
              <a:cxn ang="0">
                <a:pos x="csX32" y="csY32"/>
              </a:cxn>
              <a:cxn ang="0">
                <a:pos x="csX33" y="csY33"/>
              </a:cxn>
              <a:cxn ang="0">
                <a:pos x="csX34" y="csY34"/>
              </a:cxn>
              <a:cxn ang="0">
                <a:pos x="csX35" y="csY35"/>
              </a:cxn>
              <a:cxn ang="0">
                <a:pos x="csX36" y="csY36"/>
              </a:cxn>
              <a:cxn ang="0">
                <a:pos x="csX37" y="cs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CCC57C-6005-EB63-1AFE-8F1C041A8F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493" y="2071316"/>
            <a:ext cx="6713552" cy="4119172"/>
          </a:xfrm>
        </p:spPr>
        <p:txBody>
          <a:bodyPr anchor="t">
            <a:normAutofit/>
          </a:bodyPr>
          <a:lstStyle/>
          <a:p>
            <a:endParaRPr lang="en-US" sz="1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Design deep learning system for automatic emotion &amp; stress detection from speech signals</a:t>
            </a:r>
          </a:p>
          <a:p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Utilize self-supervised Wav2Vec2 for high-level acoustic feature extraction</a:t>
            </a:r>
          </a:p>
          <a:p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temporal speech dynamics using Bi-directional LSTM network</a:t>
            </a:r>
          </a:p>
          <a:p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 multi-task learning for joint emotion classification &amp; stress regression</a:t>
            </a:r>
          </a:p>
          <a:p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Integrate multiple open-source emotional speech datasets under unified taxonomy</a:t>
            </a:r>
          </a:p>
          <a:p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Evaluate performance using standard metrics (accuracy, RMSE)</a:t>
            </a:r>
            <a:endParaRPr lang="en-IN" sz="1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194" name="Picture 2" descr="Page 19 | Look goal Images - Free ...">
            <a:extLst>
              <a:ext uri="{FF2B5EF4-FFF2-40B4-BE49-F238E27FC236}">
                <a16:creationId xmlns:a16="http://schemas.microsoft.com/office/drawing/2014/main" id="{0587A1B0-C5BE-FD6D-13F8-E127D4DFDA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5" r="2" b="2"/>
          <a:stretch>
            <a:fillRect/>
          </a:stretch>
        </p:blipFill>
        <p:spPr bwMode="auto">
          <a:xfrm>
            <a:off x="7675658" y="2093976"/>
            <a:ext cx="3941064" cy="4096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5DB6CF-A133-013C-F5CC-715679633B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4D618AA-8DAA-FF4E-B18D-27A1BA1C0151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0352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CE396-D756-25ED-0617-D0FC5906AD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863" y="136525"/>
            <a:ext cx="10515600" cy="694241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C00000"/>
                </a:solidFill>
              </a:rPr>
              <a:t>Literature Survey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0FEF3D-B8A6-8025-B509-F9C984071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618AA-8DAA-FF4E-B18D-27A1BA1C0151}" type="slidenum">
              <a:rPr lang="en-US" smtClean="0"/>
              <a:t>6</a:t>
            </a:fld>
            <a:endParaRPr lang="en-US"/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5D33D89B-B485-E928-BAD3-3371D52787E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73041008"/>
              </p:ext>
            </p:extLst>
          </p:nvPr>
        </p:nvGraphicFramePr>
        <p:xfrm>
          <a:off x="1438936" y="917498"/>
          <a:ext cx="9914864" cy="562141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12393">
                  <a:extLst>
                    <a:ext uri="{9D8B030D-6E8A-4147-A177-3AD203B41FA5}">
                      <a16:colId xmlns:a16="http://schemas.microsoft.com/office/drawing/2014/main" val="2356031083"/>
                    </a:ext>
                  </a:extLst>
                </a:gridCol>
                <a:gridCol w="1312397">
                  <a:extLst>
                    <a:ext uri="{9D8B030D-6E8A-4147-A177-3AD203B41FA5}">
                      <a16:colId xmlns:a16="http://schemas.microsoft.com/office/drawing/2014/main" val="4264046468"/>
                    </a:ext>
                  </a:extLst>
                </a:gridCol>
                <a:gridCol w="1312393">
                  <a:extLst>
                    <a:ext uri="{9D8B030D-6E8A-4147-A177-3AD203B41FA5}">
                      <a16:colId xmlns:a16="http://schemas.microsoft.com/office/drawing/2014/main" val="1841341408"/>
                    </a:ext>
                  </a:extLst>
                </a:gridCol>
                <a:gridCol w="1312393">
                  <a:extLst>
                    <a:ext uri="{9D8B030D-6E8A-4147-A177-3AD203B41FA5}">
                      <a16:colId xmlns:a16="http://schemas.microsoft.com/office/drawing/2014/main" val="2124072871"/>
                    </a:ext>
                  </a:extLst>
                </a:gridCol>
                <a:gridCol w="2760301">
                  <a:extLst>
                    <a:ext uri="{9D8B030D-6E8A-4147-A177-3AD203B41FA5}">
                      <a16:colId xmlns:a16="http://schemas.microsoft.com/office/drawing/2014/main" val="1135190142"/>
                    </a:ext>
                  </a:extLst>
                </a:gridCol>
                <a:gridCol w="1904987">
                  <a:extLst>
                    <a:ext uri="{9D8B030D-6E8A-4147-A177-3AD203B41FA5}">
                      <a16:colId xmlns:a16="http://schemas.microsoft.com/office/drawing/2014/main" val="1651605875"/>
                    </a:ext>
                  </a:extLst>
                </a:gridCol>
              </a:tblGrid>
              <a:tr h="77827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 dirty="0"/>
                        <a:t>Study / Paper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/>
                        <a:t>Method / Approach</a:t>
                      </a:r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/>
                        <a:t>Features / Models Used</a:t>
                      </a:r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/>
                        <a:t>Dataset(s)</a:t>
                      </a:r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 dirty="0"/>
                        <a:t>Key Findings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/>
                        <a:t>Limitation / Gap</a:t>
                      </a:r>
                      <a:endParaRPr lang="en-US" sz="1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21548733"/>
                  </a:ext>
                </a:extLst>
              </a:tr>
              <a:tr h="147007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fr-FR" sz="1600"/>
                        <a:t>Swain et al., 2018 (Survey)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/>
                        <a:t>Review of traditional SER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ML &amp; early Deep Learning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/>
                        <a:t>Various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/>
                        <a:t>Comprehensive overview of features &amp; classifiers in speech emotion recognition.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Focuses mostly on </a:t>
                      </a:r>
                      <a:r>
                        <a:rPr lang="en-US" sz="1600" b="1"/>
                        <a:t>feature-based ML</a:t>
                      </a:r>
                      <a:r>
                        <a:rPr lang="en-US" sz="1600"/>
                        <a:t>, not modern self-supervised methods. (</a:t>
                      </a:r>
                      <a:r>
                        <a:rPr lang="en-US" sz="1600">
                          <a:hlinkClick r:id="rId2" tooltip="Speech emotion recognition using fine-tuned Wav2vec2.0 ..."/>
                        </a:rPr>
                        <a:t>ResearchGate</a:t>
                      </a:r>
                      <a:r>
                        <a:rPr lang="en-US" sz="1600"/>
                        <a:t>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42799302"/>
                  </a:ext>
                </a:extLst>
              </a:tr>
              <a:tr h="100887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Pepino et al., 2021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Wav2Vec2.0 embeddings for SER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Self-supervised Wav2Vec2 + NN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RAVDESS, IEMOCAP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Using Wav2Vec2 features improves performance over traditional features.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/>
                        <a:t>Only </a:t>
                      </a:r>
                      <a:r>
                        <a:rPr lang="en-US" sz="1600" b="1" dirty="0"/>
                        <a:t>emotion classification</a:t>
                      </a:r>
                      <a:r>
                        <a:rPr lang="en-US" sz="1600" dirty="0"/>
                        <a:t>, not stress prediction. (</a:t>
                      </a:r>
                      <a:r>
                        <a:rPr lang="en-US" sz="1600" dirty="0">
                          <a:hlinkClick r:id="rId3" tooltip="Emotion Recognition from Speech Using Wav2vec 2.0 ..."/>
                        </a:rPr>
                        <a:t>ResearchGate</a:t>
                      </a:r>
                      <a:r>
                        <a:rPr lang="en-US" sz="1600" dirty="0"/>
                        <a:t>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61089988"/>
                  </a:ext>
                </a:extLst>
              </a:tr>
              <a:tr h="100887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Wang et al., 2025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Fine-tuned Wav2Vec2 + NCDE classifier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Transformer + differential equations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IEMOCAP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New architecture for emotion recognition with stability &amp; fast convergence.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Complex model, not widely tested on multiple corpora. (</a:t>
                      </a:r>
                      <a:r>
                        <a:rPr lang="en-US" sz="1600">
                          <a:hlinkClick r:id="rId4" tooltip="Speech emotion recognition using fine-tuned Wav2vec2.0 and ..."/>
                        </a:rPr>
                        <a:t>PMC</a:t>
                      </a:r>
                      <a:r>
                        <a:rPr lang="en-US" sz="1600"/>
                        <a:t>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9954159"/>
                  </a:ext>
                </a:extLst>
              </a:tr>
              <a:tr h="123947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/>
                        <a:t>Madanian, 2023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Survey on SER ML methods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Traditional + deep models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Multiple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Identifies challenges of speaker-independent accuracy &amp; evaluation.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/>
                        <a:t>Doesn’t use modern transformers like Wav2Vec2. (</a:t>
                      </a:r>
                      <a:r>
                        <a:rPr lang="en-US" sz="1600" dirty="0">
                          <a:hlinkClick r:id="rId5" tooltip="Speech emotion recognition using machine learning"/>
                        </a:rPr>
                        <a:t>ScienceDirect</a:t>
                      </a:r>
                      <a:r>
                        <a:rPr lang="en-US" sz="1600" dirty="0"/>
                        <a:t>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416298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631620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BF1B85-A45A-3B02-6DB3-6B4F55BEFB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FB091-66BF-0374-B236-43B992626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863" y="136525"/>
            <a:ext cx="10515600" cy="694241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C00000"/>
                </a:solidFill>
              </a:rPr>
              <a:t>Literature Survey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A32411-8976-ADB5-0590-F24D3EACA5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618AA-8DAA-FF4E-B18D-27A1BA1C0151}" type="slidenum">
              <a:rPr lang="en-US" smtClean="0"/>
              <a:t>7</a:t>
            </a:fld>
            <a:endParaRPr lang="en-US"/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193B9DCA-E786-D4A9-C8A5-8E4ECF43874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96455281"/>
              </p:ext>
            </p:extLst>
          </p:nvPr>
        </p:nvGraphicFramePr>
        <p:xfrm>
          <a:off x="1508438" y="965992"/>
          <a:ext cx="9420449" cy="539035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46949">
                  <a:extLst>
                    <a:ext uri="{9D8B030D-6E8A-4147-A177-3AD203B41FA5}">
                      <a16:colId xmlns:a16="http://schemas.microsoft.com/office/drawing/2014/main" val="2356031083"/>
                    </a:ext>
                  </a:extLst>
                </a:gridCol>
                <a:gridCol w="1246953">
                  <a:extLst>
                    <a:ext uri="{9D8B030D-6E8A-4147-A177-3AD203B41FA5}">
                      <a16:colId xmlns:a16="http://schemas.microsoft.com/office/drawing/2014/main" val="4264046468"/>
                    </a:ext>
                  </a:extLst>
                </a:gridCol>
                <a:gridCol w="1246949">
                  <a:extLst>
                    <a:ext uri="{9D8B030D-6E8A-4147-A177-3AD203B41FA5}">
                      <a16:colId xmlns:a16="http://schemas.microsoft.com/office/drawing/2014/main" val="1841341408"/>
                    </a:ext>
                  </a:extLst>
                </a:gridCol>
                <a:gridCol w="1246949">
                  <a:extLst>
                    <a:ext uri="{9D8B030D-6E8A-4147-A177-3AD203B41FA5}">
                      <a16:colId xmlns:a16="http://schemas.microsoft.com/office/drawing/2014/main" val="2124072871"/>
                    </a:ext>
                  </a:extLst>
                </a:gridCol>
                <a:gridCol w="2622656">
                  <a:extLst>
                    <a:ext uri="{9D8B030D-6E8A-4147-A177-3AD203B41FA5}">
                      <a16:colId xmlns:a16="http://schemas.microsoft.com/office/drawing/2014/main" val="1135190142"/>
                    </a:ext>
                  </a:extLst>
                </a:gridCol>
                <a:gridCol w="1809993">
                  <a:extLst>
                    <a:ext uri="{9D8B030D-6E8A-4147-A177-3AD203B41FA5}">
                      <a16:colId xmlns:a16="http://schemas.microsoft.com/office/drawing/2014/main" val="1651605875"/>
                    </a:ext>
                  </a:extLst>
                </a:gridCol>
              </a:tblGrid>
              <a:tr h="74830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Author / Year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Method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Features / Models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Datasets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Key Findings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Limitations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21548733"/>
                  </a:ext>
                </a:extLst>
              </a:tr>
              <a:tr h="141347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Swain et al., 2018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Survey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ML &amp; Deep Learning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Multiple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Reviewed classifiers &amp; features.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Focus on traditional features only. (</a:t>
                      </a:r>
                      <a:r>
                        <a:rPr lang="en-US" sz="1600">
                          <a:hlinkClick r:id="rId3" tooltip="Speech emotion recognition using fine-tuned Wav2vec2.0 ..."/>
                        </a:rPr>
                        <a:t>ResearchGate</a:t>
                      </a:r>
                      <a:r>
                        <a:rPr lang="en-US" sz="1600"/>
                        <a:t>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42799302"/>
                  </a:ext>
                </a:extLst>
              </a:tr>
              <a:tr h="97002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Pepino et al., 2021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Wav2Vec2 Embedding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Self-supervised features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RAVDESS, IEMOCAP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Wav2Vec2 improves emotion recognition.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Only emotion classification. (</a:t>
                      </a:r>
                      <a:r>
                        <a:rPr lang="en-US" sz="1600">
                          <a:hlinkClick r:id="rId4" tooltip="Emotion Recognition from Speech Using Wav2vec 2.0 ..."/>
                        </a:rPr>
                        <a:t>ResearchGate</a:t>
                      </a:r>
                      <a:r>
                        <a:rPr lang="en-US" sz="1600"/>
                        <a:t>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61089988"/>
                  </a:ext>
                </a:extLst>
              </a:tr>
              <a:tr h="97002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Wang et al., 2025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Wav2Vec2 + NCDE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Transformer + Differential Eq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IEMOCAP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Stable, accurate emotion recognition.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Only one dataset. (</a:t>
                      </a:r>
                      <a:r>
                        <a:rPr lang="en-US" sz="1600">
                          <a:hlinkClick r:id="rId5" tooltip="Speech emotion recognition using fine-tuned Wav2vec2.0 and ..."/>
                        </a:rPr>
                        <a:t>PMC</a:t>
                      </a:r>
                      <a:r>
                        <a:rPr lang="en-US" sz="1600"/>
                        <a:t>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9954159"/>
                  </a:ext>
                </a:extLst>
              </a:tr>
              <a:tr h="119175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Nguyen et al., 2026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Feature Fusion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Transfer + Prosody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Multi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Fusion enhances generalization.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/>
                        <a:t>Doesn’t include stress regression. (</a:t>
                      </a:r>
                      <a:r>
                        <a:rPr lang="en-US" sz="1600" dirty="0">
                          <a:hlinkClick r:id="rId6" tooltip="Multimodal fusion in speech emotion recognition"/>
                        </a:rPr>
                        <a:t>ScienceDirect</a:t>
                      </a:r>
                      <a:r>
                        <a:rPr lang="en-US" sz="1600" dirty="0"/>
                        <a:t>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416298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931529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799931-B79D-12AB-79A4-41C9D991AA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Research Methodology </a:t>
            </a:r>
            <a:endParaRPr lang="en-US" i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DF1F37-F40B-6AEF-D70F-6B7942B063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618AA-8DAA-FF4E-B18D-27A1BA1C0151}" type="slidenum">
              <a:rPr lang="en-US" smtClean="0"/>
              <a:t>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EDCA55-68CA-AA22-4E2E-DDAF60E336D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0600" y="464415"/>
            <a:ext cx="2309037" cy="592917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2">
            <a:extLst>
              <a:ext uri="{FF2B5EF4-FFF2-40B4-BE49-F238E27FC236}">
                <a16:creationId xmlns:a16="http://schemas.microsoft.com/office/drawing/2014/main" id="{75D4C27D-4FCA-E4F6-D2A5-01FA689772E6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1629075"/>
            <a:ext cx="7338237" cy="44627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Input Speech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Raw audio waveform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Data Preprocessing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Resampling to 16 kHz, normalization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Feature Extraction (Wav2Vec2)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Self-supervised speech representations, frozen pretrained layers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Temporal Modeling (Bi-LSTM)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Captures bidirectional temporal speech patterns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Multi-Task Output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800100" lvl="1" indent="-3429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lphaLcPeriod"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Emotion Classification: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5 emotion classes</a:t>
            </a:r>
          </a:p>
          <a:p>
            <a:pPr marL="800100" lvl="1" indent="-3429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lphaLcPeriod"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Stress Regression: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Continuous stress values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76196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A45C0-3F3A-61CC-368A-7B4BB80C5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863" y="231310"/>
            <a:ext cx="10515600" cy="605031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C00000"/>
                </a:solidFill>
              </a:rPr>
              <a:t>Result/Discussions</a:t>
            </a:r>
            <a:endParaRPr lang="en-US" sz="2200" i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693735-9CDF-80AD-786C-D35A5F4A7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618AA-8DAA-FF4E-B18D-27A1BA1C0151}" type="slidenum">
              <a:rPr lang="en-US" smtClean="0"/>
              <a:t>9</a:t>
            </a:fld>
            <a:endParaRPr lang="en-US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DD1BFF3B-3B92-B595-D4E9-3D6BE66B0E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8202353"/>
              </p:ext>
            </p:extLst>
          </p:nvPr>
        </p:nvGraphicFramePr>
        <p:xfrm>
          <a:off x="5954233" y="1609791"/>
          <a:ext cx="5813584" cy="3638418"/>
        </p:xfrm>
        <a:graphic>
          <a:graphicData uri="http://schemas.openxmlformats.org/drawingml/2006/table">
            <a:tbl>
              <a:tblPr>
                <a:tableStyleId>{69C7853C-536D-4A76-A0AE-DD22124D55A5}</a:tableStyleId>
              </a:tblPr>
              <a:tblGrid>
                <a:gridCol w="1556068">
                  <a:extLst>
                    <a:ext uri="{9D8B030D-6E8A-4147-A177-3AD203B41FA5}">
                      <a16:colId xmlns:a16="http://schemas.microsoft.com/office/drawing/2014/main" val="3235433968"/>
                    </a:ext>
                  </a:extLst>
                </a:gridCol>
                <a:gridCol w="1419172">
                  <a:extLst>
                    <a:ext uri="{9D8B030D-6E8A-4147-A177-3AD203B41FA5}">
                      <a16:colId xmlns:a16="http://schemas.microsoft.com/office/drawing/2014/main" val="1493032499"/>
                    </a:ext>
                  </a:extLst>
                </a:gridCol>
                <a:gridCol w="1419172">
                  <a:extLst>
                    <a:ext uri="{9D8B030D-6E8A-4147-A177-3AD203B41FA5}">
                      <a16:colId xmlns:a16="http://schemas.microsoft.com/office/drawing/2014/main" val="3073815343"/>
                    </a:ext>
                  </a:extLst>
                </a:gridCol>
                <a:gridCol w="1419172">
                  <a:extLst>
                    <a:ext uri="{9D8B030D-6E8A-4147-A177-3AD203B41FA5}">
                      <a16:colId xmlns:a16="http://schemas.microsoft.com/office/drawing/2014/main" val="1805951375"/>
                    </a:ext>
                  </a:extLst>
                </a:gridCol>
              </a:tblGrid>
              <a:tr h="60640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/>
                        <a:t>Emotion Class</a:t>
                      </a:r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/>
                        <a:t>Precision (%)</a:t>
                      </a:r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/>
                        <a:t>Recall (%)</a:t>
                      </a:r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/>
                        <a:t>F1-Score (%)</a:t>
                      </a:r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5960640"/>
                  </a:ext>
                </a:extLst>
              </a:tr>
              <a:tr h="60640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Neutral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0.71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0.03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🔵 </a:t>
                      </a:r>
                      <a:r>
                        <a:rPr lang="en-US" b="1"/>
                        <a:t>0.83</a:t>
                      </a:r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4431000"/>
                  </a:ext>
                </a:extLst>
              </a:tr>
              <a:tr h="60640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Happy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🔵 </a:t>
                      </a:r>
                      <a:r>
                        <a:rPr lang="en-US" b="1"/>
                        <a:t>0.94</a:t>
                      </a:r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0.68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0.79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8966992"/>
                  </a:ext>
                </a:extLst>
              </a:tr>
              <a:tr h="60640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Sad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🔵 </a:t>
                      </a:r>
                      <a:r>
                        <a:rPr lang="en-US" b="1"/>
                        <a:t>0.94</a:t>
                      </a:r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🔵 </a:t>
                      </a:r>
                      <a:r>
                        <a:rPr lang="en-US" b="1"/>
                        <a:t>0.74</a:t>
                      </a:r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🔵 </a:t>
                      </a:r>
                      <a:r>
                        <a:rPr lang="en-US" b="1"/>
                        <a:t>0.83</a:t>
                      </a:r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282401"/>
                  </a:ext>
                </a:extLst>
              </a:tr>
              <a:tr h="60640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Angry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🟢 </a:t>
                      </a:r>
                      <a:r>
                        <a:rPr lang="en-US" b="1"/>
                        <a:t>0.96</a:t>
                      </a:r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0.70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🟢 </a:t>
                      </a:r>
                      <a:r>
                        <a:rPr lang="en-US" b="1"/>
                        <a:t>0.96</a:t>
                      </a:r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14558396"/>
                  </a:ext>
                </a:extLst>
              </a:tr>
              <a:tr h="60640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Fear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0.87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🟢 </a:t>
                      </a:r>
                      <a:r>
                        <a:rPr lang="en-US" b="1"/>
                        <a:t>0.80</a:t>
                      </a:r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0.76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0758679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1A6FEF01-8F33-C73A-E648-9DD8C0474830}"/>
              </a:ext>
            </a:extLst>
          </p:cNvPr>
          <p:cNvSpPr txBox="1"/>
          <p:nvPr/>
        </p:nvSpPr>
        <p:spPr>
          <a:xfrm>
            <a:off x="8610600" y="732555"/>
            <a:ext cx="334039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🟢 </a:t>
            </a:r>
            <a:r>
              <a:rPr lang="en-US" b="1" dirty="0"/>
              <a:t>Green = Best performance</a:t>
            </a:r>
            <a:br>
              <a:rPr lang="en-US" dirty="0"/>
            </a:br>
            <a:r>
              <a:rPr lang="en-US" dirty="0"/>
              <a:t>🔵 </a:t>
            </a:r>
            <a:r>
              <a:rPr lang="en-US" b="1" dirty="0"/>
              <a:t>Blue = Strong / Second-best</a:t>
            </a:r>
            <a:endParaRPr lang="en-US" dirty="0"/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E9319A94-8537-3E6C-C1A6-10E8AA20DA20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24183" y="1296926"/>
            <a:ext cx="5359929" cy="48013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Angry emotion achieves the highest F1-score (0.96)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Fear shows the highest recall (0.80)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indicating strong detection of high-arousal emotions.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Achieved </a:t>
            </a:r>
            <a:r>
              <a:rPr lang="en-US" alt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85.9% overall emotion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classification accuracy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alt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5 emotion classes</a:t>
            </a:r>
            <a:r>
              <a:rPr lang="en-US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Neutral, Happy, Sad, Angry, Fear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Stress prediction performance</a:t>
            </a:r>
            <a:r>
              <a:rPr lang="en-US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800100" lvl="1" indent="-3429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lphaLcPeriod"/>
            </a:pPr>
            <a:r>
              <a:rPr lang="en-US" alt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MSE:</a:t>
            </a:r>
            <a:r>
              <a:rPr lang="en-US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0.0826</a:t>
            </a:r>
          </a:p>
          <a:p>
            <a:pPr marL="800100" lvl="1" indent="-3429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lphaLcPeriod"/>
            </a:pPr>
            <a:r>
              <a:rPr lang="en-US" alt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RMSE:</a:t>
            </a:r>
            <a:r>
              <a:rPr lang="en-US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0.1268 (low error, good regression accuracy)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03359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2" Type="http://schemas.microsoft.com/office/2011/relationships/webextension" Target="webextension2.xml"/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525" row="2">
    <wetp:webextensionref xmlns:r="http://schemas.openxmlformats.org/officeDocument/2006/relationships" r:id="rId1"/>
  </wetp:taskpane>
  <wetp:taskpane dockstate="right" visibility="0" width="525" row="3">
    <wetp:webextensionref xmlns:r="http://schemas.openxmlformats.org/officeDocument/2006/relationships" r:id="rId2"/>
  </wetp:taskpane>
</wetp:taskpanes>
</file>

<file path=ppt/webextensions/webextension1.xml><?xml version="1.0" encoding="utf-8"?>
<we:webextension xmlns:we="http://schemas.microsoft.com/office/webextensions/webextension/2010/11" id="{CE491319-31E8-4C0D-B0CB-B39F705E3155}">
  <we:reference id="wa200005566" version="3.0.0.3" store="en-US" storeType="OMEX"/>
  <we:alternateReferences>
    <we:reference id="wa200005566" version="3.0.0.3" store="wa200005566" storeType="OMEX"/>
  </we:alternateReferences>
  <we:properties/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4D89B896-82D0-4FEF-8D41-A5A1871BCA73}">
  <we:reference id="wa200006435" version="1.0.0.0" store="en-US" storeType="OMEX"/>
  <we:alternateReferences>
    <we:reference id="wa200006435" version="1.0.0.0" store="wa200006435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822</TotalTime>
  <Words>2056</Words>
  <Application>Microsoft Office PowerPoint</Application>
  <PresentationFormat>Widescreen</PresentationFormat>
  <Paragraphs>267</Paragraphs>
  <Slides>14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Arial</vt:lpstr>
      <vt:lpstr>Calibri</vt:lpstr>
      <vt:lpstr>Calibri Light</vt:lpstr>
      <vt:lpstr>Franklin Gothic Book (Body)</vt:lpstr>
      <vt:lpstr>Palatino Linotype</vt:lpstr>
      <vt:lpstr>Segoe Print</vt:lpstr>
      <vt:lpstr>Times New Roman</vt:lpstr>
      <vt:lpstr>Office Theme</vt:lpstr>
      <vt:lpstr>Chhattisgarh Swami Vivekanand Technical University  University Teaching Department  Department of Computer Science and Engineering </vt:lpstr>
      <vt:lpstr>Content </vt:lpstr>
      <vt:lpstr>Introduction</vt:lpstr>
      <vt:lpstr>Problem Statement </vt:lpstr>
      <vt:lpstr>Research Objectives</vt:lpstr>
      <vt:lpstr>Literature Survey</vt:lpstr>
      <vt:lpstr>Literature Survey</vt:lpstr>
      <vt:lpstr>Research Methodology </vt:lpstr>
      <vt:lpstr>Result/Discussions</vt:lpstr>
      <vt:lpstr>Result/Discussions</vt:lpstr>
      <vt:lpstr>Scope of Project</vt:lpstr>
      <vt:lpstr>Progress so Far </vt:lpstr>
      <vt:lpstr>References </vt:lpstr>
      <vt:lpstr>PowerPoint Presentation</vt:lpstr>
    </vt:vector>
  </TitlesOfParts>
  <Company>Grizli777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subhansh malviya</dc:creator>
  <cp:lastModifiedBy>Ashu Roy</cp:lastModifiedBy>
  <cp:revision>22</cp:revision>
  <dcterms:created xsi:type="dcterms:W3CDTF">2026-01-03T16:36:57Z</dcterms:created>
  <dcterms:modified xsi:type="dcterms:W3CDTF">2026-01-08T22:13:23Z</dcterms:modified>
</cp:coreProperties>
</file>